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4" r:id="rId4"/>
  </p:sldMasterIdLst>
  <p:notesMasterIdLst>
    <p:notesMasterId r:id="rId21"/>
  </p:notesMasterIdLst>
  <p:sldIdLst>
    <p:sldId id="256" r:id="rId5"/>
    <p:sldId id="258" r:id="rId6"/>
    <p:sldId id="278" r:id="rId7"/>
    <p:sldId id="279" r:id="rId8"/>
    <p:sldId id="281" r:id="rId9"/>
    <p:sldId id="283" r:id="rId10"/>
    <p:sldId id="284" r:id="rId11"/>
    <p:sldId id="292" r:id="rId12"/>
    <p:sldId id="285" r:id="rId13"/>
    <p:sldId id="286" r:id="rId14"/>
    <p:sldId id="287" r:id="rId15"/>
    <p:sldId id="288" r:id="rId16"/>
    <p:sldId id="289" r:id="rId17"/>
    <p:sldId id="290" r:id="rId18"/>
    <p:sldId id="275" r:id="rId19"/>
    <p:sldId id="29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dvolená sekcia" id="{338D8017-D9DE-4CBC-8D61-0CEAA3EB07B9}">
          <p14:sldIdLst>
            <p14:sldId id="256"/>
            <p14:sldId id="258"/>
            <p14:sldId id="278"/>
            <p14:sldId id="279"/>
            <p14:sldId id="281"/>
            <p14:sldId id="283"/>
            <p14:sldId id="284"/>
            <p14:sldId id="292"/>
            <p14:sldId id="285"/>
            <p14:sldId id="286"/>
            <p14:sldId id="287"/>
            <p14:sldId id="288"/>
            <p14:sldId id="289"/>
            <p14:sldId id="290"/>
            <p14:sldId id="275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1"/>
    <a:srgbClr val="0176B8"/>
    <a:srgbClr val="4472C4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404" autoAdjust="0"/>
  </p:normalViewPr>
  <p:slideViewPr>
    <p:cSldViewPr>
      <p:cViewPr varScale="1">
        <p:scale>
          <a:sx n="111" d="100"/>
          <a:sy n="111" d="100"/>
        </p:scale>
        <p:origin x="59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A1B0BF-B19E-410D-9643-C1F8A9D86435}" type="doc">
      <dgm:prSet loTypeId="urn:microsoft.com/office/officeart/2005/8/layout/pyramid2" loCatId="pyramid" qsTypeId="urn:microsoft.com/office/officeart/2005/8/quickstyle/simple2" qsCatId="simple" csTypeId="urn:microsoft.com/office/officeart/2005/8/colors/accent3_4" csCatId="accent3" phldr="1"/>
      <dgm:spPr/>
    </dgm:pt>
    <dgm:pt modelId="{8F9ECBB3-C3D2-4710-9107-1B7ADD20611B}">
      <dgm:prSet phldrT="[Text]"/>
      <dgm:spPr/>
      <dgm:t>
        <a:bodyPr/>
        <a:lstStyle/>
        <a:p>
          <a:r>
            <a:rPr lang="en-US" noProof="0" dirty="0" smtClean="0"/>
            <a:t>Cloud</a:t>
          </a:r>
          <a:endParaRPr lang="en-US" noProof="0" dirty="0"/>
        </a:p>
      </dgm:t>
    </dgm:pt>
    <dgm:pt modelId="{98E985EF-5153-4766-B4B2-E0BA368A3D90}" type="parTrans" cxnId="{967061F9-0402-4485-ABBE-01B719A1FD2C}">
      <dgm:prSet/>
      <dgm:spPr/>
      <dgm:t>
        <a:bodyPr/>
        <a:lstStyle/>
        <a:p>
          <a:endParaRPr lang="sk-SK"/>
        </a:p>
      </dgm:t>
    </dgm:pt>
    <dgm:pt modelId="{5952C4F3-0679-4114-9A96-7D0EE4A8F6B9}" type="sibTrans" cxnId="{967061F9-0402-4485-ABBE-01B719A1FD2C}">
      <dgm:prSet/>
      <dgm:spPr/>
      <dgm:t>
        <a:bodyPr/>
        <a:lstStyle/>
        <a:p>
          <a:endParaRPr lang="sk-SK"/>
        </a:p>
      </dgm:t>
    </dgm:pt>
    <dgm:pt modelId="{1B3C64D8-E57A-4A0E-A950-D3BE08B75484}">
      <dgm:prSet phldrT="[Text]"/>
      <dgm:spPr/>
      <dgm:t>
        <a:bodyPr/>
        <a:lstStyle/>
        <a:p>
          <a:r>
            <a:rPr lang="en-US" noProof="0" dirty="0" smtClean="0"/>
            <a:t>Internet</a:t>
          </a:r>
          <a:endParaRPr lang="en-US" noProof="0" dirty="0"/>
        </a:p>
      </dgm:t>
    </dgm:pt>
    <dgm:pt modelId="{0843C16D-F79F-4139-AA23-81FF0071E095}" type="parTrans" cxnId="{349C30A1-B5AD-4EC6-8434-C3DE13FC04AC}">
      <dgm:prSet/>
      <dgm:spPr/>
      <dgm:t>
        <a:bodyPr/>
        <a:lstStyle/>
        <a:p>
          <a:endParaRPr lang="sk-SK"/>
        </a:p>
      </dgm:t>
    </dgm:pt>
    <dgm:pt modelId="{16D312BF-2C17-4AB7-AB2C-3C411775389D}" type="sibTrans" cxnId="{349C30A1-B5AD-4EC6-8434-C3DE13FC04AC}">
      <dgm:prSet/>
      <dgm:spPr/>
      <dgm:t>
        <a:bodyPr/>
        <a:lstStyle/>
        <a:p>
          <a:endParaRPr lang="sk-SK"/>
        </a:p>
      </dgm:t>
    </dgm:pt>
    <dgm:pt modelId="{63B6EF32-2D36-4F02-821E-2192E87EA56B}">
      <dgm:prSet phldrT="[Text]"/>
      <dgm:spPr/>
      <dgm:t>
        <a:bodyPr/>
        <a:lstStyle/>
        <a:p>
          <a:r>
            <a:rPr lang="en-US" noProof="0" dirty="0" smtClean="0">
              <a:solidFill>
                <a:schemeClr val="accent1">
                  <a:lumMod val="75000"/>
                </a:schemeClr>
              </a:solidFill>
            </a:rPr>
            <a:t>Local processing</a:t>
          </a:r>
          <a:endParaRPr lang="en-US" noProof="0" dirty="0">
            <a:solidFill>
              <a:schemeClr val="accent1">
                <a:lumMod val="75000"/>
              </a:schemeClr>
            </a:solidFill>
          </a:endParaRPr>
        </a:p>
      </dgm:t>
    </dgm:pt>
    <dgm:pt modelId="{32FDD714-72A7-46B3-BDE3-7FFF0F1D3F8E}" type="parTrans" cxnId="{CF394CCF-CBFD-416B-BCB5-B2A3F4132B6D}">
      <dgm:prSet/>
      <dgm:spPr/>
      <dgm:t>
        <a:bodyPr/>
        <a:lstStyle/>
        <a:p>
          <a:endParaRPr lang="sk-SK"/>
        </a:p>
      </dgm:t>
    </dgm:pt>
    <dgm:pt modelId="{67425434-4301-47C3-8304-22745D41475C}" type="sibTrans" cxnId="{CF394CCF-CBFD-416B-BCB5-B2A3F4132B6D}">
      <dgm:prSet/>
      <dgm:spPr/>
      <dgm:t>
        <a:bodyPr/>
        <a:lstStyle/>
        <a:p>
          <a:endParaRPr lang="sk-SK"/>
        </a:p>
      </dgm:t>
    </dgm:pt>
    <dgm:pt modelId="{AF7844F5-2E99-4217-879B-4C02E1F2CD26}">
      <dgm:prSet phldrT="[Text]"/>
      <dgm:spPr/>
      <dgm:t>
        <a:bodyPr/>
        <a:lstStyle/>
        <a:p>
          <a:r>
            <a:rPr lang="en-US" noProof="0" dirty="0" smtClean="0"/>
            <a:t>Local communication</a:t>
          </a:r>
          <a:endParaRPr lang="en-US" noProof="0" dirty="0"/>
        </a:p>
      </dgm:t>
    </dgm:pt>
    <dgm:pt modelId="{482390CB-3BF5-4F32-A912-DDE3E60EF0D6}" type="parTrans" cxnId="{3C50AA4C-762A-490B-874E-D7473C5969D8}">
      <dgm:prSet/>
      <dgm:spPr/>
      <dgm:t>
        <a:bodyPr/>
        <a:lstStyle/>
        <a:p>
          <a:endParaRPr lang="sk-SK"/>
        </a:p>
      </dgm:t>
    </dgm:pt>
    <dgm:pt modelId="{925BCF1F-2102-464F-8BBD-A7BAFC45640D}" type="sibTrans" cxnId="{3C50AA4C-762A-490B-874E-D7473C5969D8}">
      <dgm:prSet/>
      <dgm:spPr/>
      <dgm:t>
        <a:bodyPr/>
        <a:lstStyle/>
        <a:p>
          <a:endParaRPr lang="sk-SK"/>
        </a:p>
      </dgm:t>
    </dgm:pt>
    <dgm:pt modelId="{E2EC0132-2DA9-4557-BFBC-A61B903E674D}">
      <dgm:prSet phldrT="[Text]"/>
      <dgm:spPr/>
      <dgm:t>
        <a:bodyPr/>
        <a:lstStyle/>
        <a:p>
          <a:r>
            <a:rPr lang="en-US" noProof="0" dirty="0" smtClean="0"/>
            <a:t>Sensors &amp; actuators</a:t>
          </a:r>
          <a:endParaRPr lang="en-US" noProof="0" dirty="0"/>
        </a:p>
      </dgm:t>
    </dgm:pt>
    <dgm:pt modelId="{ED5ADC15-AC2A-478A-A9E0-CCCD0DE628A6}" type="parTrans" cxnId="{D467FCD1-EF2A-4797-9225-E708726ACCC7}">
      <dgm:prSet/>
      <dgm:spPr/>
      <dgm:t>
        <a:bodyPr/>
        <a:lstStyle/>
        <a:p>
          <a:endParaRPr lang="sk-SK"/>
        </a:p>
      </dgm:t>
    </dgm:pt>
    <dgm:pt modelId="{69235D5F-0BF3-4BBD-9DF8-ABC743D72DD9}" type="sibTrans" cxnId="{D467FCD1-EF2A-4797-9225-E708726ACCC7}">
      <dgm:prSet/>
      <dgm:spPr/>
      <dgm:t>
        <a:bodyPr/>
        <a:lstStyle/>
        <a:p>
          <a:endParaRPr lang="sk-SK"/>
        </a:p>
      </dgm:t>
    </dgm:pt>
    <dgm:pt modelId="{35EFFE55-1A42-4D19-AEF7-A98A46BB3F6F}" type="pres">
      <dgm:prSet presAssocID="{29A1B0BF-B19E-410D-9643-C1F8A9D86435}" presName="compositeShape" presStyleCnt="0">
        <dgm:presLayoutVars>
          <dgm:dir/>
          <dgm:resizeHandles/>
        </dgm:presLayoutVars>
      </dgm:prSet>
      <dgm:spPr/>
    </dgm:pt>
    <dgm:pt modelId="{82118626-A502-487D-AF01-D2D7216449FB}" type="pres">
      <dgm:prSet presAssocID="{29A1B0BF-B19E-410D-9643-C1F8A9D86435}" presName="pyramid" presStyleLbl="node1" presStyleIdx="0" presStyleCnt="1" custScaleX="57142" custLinFactNeighborX="758" custLinFactNeighborY="-227"/>
      <dgm:spPr>
        <a:prstGeom prst="upArrow">
          <a:avLst/>
        </a:prstGeom>
      </dgm:spPr>
    </dgm:pt>
    <dgm:pt modelId="{A707F218-8043-46A2-BC78-11AB448B7689}" type="pres">
      <dgm:prSet presAssocID="{29A1B0BF-B19E-410D-9643-C1F8A9D86435}" presName="theList" presStyleCnt="0"/>
      <dgm:spPr/>
    </dgm:pt>
    <dgm:pt modelId="{B8C5B19C-6124-44E6-B4A3-FC443EB03418}" type="pres">
      <dgm:prSet presAssocID="{8F9ECBB3-C3D2-4710-9107-1B7ADD20611B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5EFB477E-7E5F-4587-AFF7-A40922A66AC4}" type="pres">
      <dgm:prSet presAssocID="{8F9ECBB3-C3D2-4710-9107-1B7ADD20611B}" presName="aSpace" presStyleCnt="0"/>
      <dgm:spPr/>
    </dgm:pt>
    <dgm:pt modelId="{B6E9DF99-9C52-4330-8A1A-F09A04284FD0}" type="pres">
      <dgm:prSet presAssocID="{1B3C64D8-E57A-4A0E-A950-D3BE08B75484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52CD510E-F622-4A31-99EF-BF6D8BAE2EC0}" type="pres">
      <dgm:prSet presAssocID="{1B3C64D8-E57A-4A0E-A950-D3BE08B75484}" presName="aSpace" presStyleCnt="0"/>
      <dgm:spPr/>
    </dgm:pt>
    <dgm:pt modelId="{880E5A68-29C3-40EE-8B32-F50DD1003120}" type="pres">
      <dgm:prSet presAssocID="{63B6EF32-2D36-4F02-821E-2192E87EA56B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B53DE330-2DAD-490A-8D82-9F2B5F83B672}" type="pres">
      <dgm:prSet presAssocID="{63B6EF32-2D36-4F02-821E-2192E87EA56B}" presName="aSpace" presStyleCnt="0"/>
      <dgm:spPr/>
    </dgm:pt>
    <dgm:pt modelId="{BA728CFA-C96E-4474-862A-62450375ED26}" type="pres">
      <dgm:prSet presAssocID="{AF7844F5-2E99-4217-879B-4C02E1F2CD26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D1771FF7-6082-4E00-8258-2D8BB9121F72}" type="pres">
      <dgm:prSet presAssocID="{AF7844F5-2E99-4217-879B-4C02E1F2CD26}" presName="aSpace" presStyleCnt="0"/>
      <dgm:spPr/>
    </dgm:pt>
    <dgm:pt modelId="{1B4A8CAC-4EC1-49BF-A753-92E5BAC7218A}" type="pres">
      <dgm:prSet presAssocID="{E2EC0132-2DA9-4557-BFBC-A61B903E674D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sk-SK"/>
        </a:p>
      </dgm:t>
    </dgm:pt>
    <dgm:pt modelId="{159E7940-882E-473C-AD11-FF168CBCC9F2}" type="pres">
      <dgm:prSet presAssocID="{E2EC0132-2DA9-4557-BFBC-A61B903E674D}" presName="aSpace" presStyleCnt="0"/>
      <dgm:spPr/>
    </dgm:pt>
  </dgm:ptLst>
  <dgm:cxnLst>
    <dgm:cxn modelId="{DDEC26D6-7B1B-4F8F-960B-4A85CC5D405B}" type="presOf" srcId="{63B6EF32-2D36-4F02-821E-2192E87EA56B}" destId="{880E5A68-29C3-40EE-8B32-F50DD1003120}" srcOrd="0" destOrd="0" presId="urn:microsoft.com/office/officeart/2005/8/layout/pyramid2"/>
    <dgm:cxn modelId="{CF394CCF-CBFD-416B-BCB5-B2A3F4132B6D}" srcId="{29A1B0BF-B19E-410D-9643-C1F8A9D86435}" destId="{63B6EF32-2D36-4F02-821E-2192E87EA56B}" srcOrd="2" destOrd="0" parTransId="{32FDD714-72A7-46B3-BDE3-7FFF0F1D3F8E}" sibTransId="{67425434-4301-47C3-8304-22745D41475C}"/>
    <dgm:cxn modelId="{3C50AA4C-762A-490B-874E-D7473C5969D8}" srcId="{29A1B0BF-B19E-410D-9643-C1F8A9D86435}" destId="{AF7844F5-2E99-4217-879B-4C02E1F2CD26}" srcOrd="3" destOrd="0" parTransId="{482390CB-3BF5-4F32-A912-DDE3E60EF0D6}" sibTransId="{925BCF1F-2102-464F-8BBD-A7BAFC45640D}"/>
    <dgm:cxn modelId="{D467FCD1-EF2A-4797-9225-E708726ACCC7}" srcId="{29A1B0BF-B19E-410D-9643-C1F8A9D86435}" destId="{E2EC0132-2DA9-4557-BFBC-A61B903E674D}" srcOrd="4" destOrd="0" parTransId="{ED5ADC15-AC2A-478A-A9E0-CCCD0DE628A6}" sibTransId="{69235D5F-0BF3-4BBD-9DF8-ABC743D72DD9}"/>
    <dgm:cxn modelId="{349C30A1-B5AD-4EC6-8434-C3DE13FC04AC}" srcId="{29A1B0BF-B19E-410D-9643-C1F8A9D86435}" destId="{1B3C64D8-E57A-4A0E-A950-D3BE08B75484}" srcOrd="1" destOrd="0" parTransId="{0843C16D-F79F-4139-AA23-81FF0071E095}" sibTransId="{16D312BF-2C17-4AB7-AB2C-3C411775389D}"/>
    <dgm:cxn modelId="{DDA24649-0560-4D9D-82FF-F768C85F0B9F}" type="presOf" srcId="{8F9ECBB3-C3D2-4710-9107-1B7ADD20611B}" destId="{B8C5B19C-6124-44E6-B4A3-FC443EB03418}" srcOrd="0" destOrd="0" presId="urn:microsoft.com/office/officeart/2005/8/layout/pyramid2"/>
    <dgm:cxn modelId="{D4FEAAB2-4175-4ED2-8C20-5451F94A62C5}" type="presOf" srcId="{1B3C64D8-E57A-4A0E-A950-D3BE08B75484}" destId="{B6E9DF99-9C52-4330-8A1A-F09A04284FD0}" srcOrd="0" destOrd="0" presId="urn:microsoft.com/office/officeart/2005/8/layout/pyramid2"/>
    <dgm:cxn modelId="{7187A749-DB84-4D13-8BF5-6E1F780C7DE2}" type="presOf" srcId="{29A1B0BF-B19E-410D-9643-C1F8A9D86435}" destId="{35EFFE55-1A42-4D19-AEF7-A98A46BB3F6F}" srcOrd="0" destOrd="0" presId="urn:microsoft.com/office/officeart/2005/8/layout/pyramid2"/>
    <dgm:cxn modelId="{C5E9F82A-1BFD-4A86-89AF-23BD6000683D}" type="presOf" srcId="{AF7844F5-2E99-4217-879B-4C02E1F2CD26}" destId="{BA728CFA-C96E-4474-862A-62450375ED26}" srcOrd="0" destOrd="0" presId="urn:microsoft.com/office/officeart/2005/8/layout/pyramid2"/>
    <dgm:cxn modelId="{967061F9-0402-4485-ABBE-01B719A1FD2C}" srcId="{29A1B0BF-B19E-410D-9643-C1F8A9D86435}" destId="{8F9ECBB3-C3D2-4710-9107-1B7ADD20611B}" srcOrd="0" destOrd="0" parTransId="{98E985EF-5153-4766-B4B2-E0BA368A3D90}" sibTransId="{5952C4F3-0679-4114-9A96-7D0EE4A8F6B9}"/>
    <dgm:cxn modelId="{0037CEBB-1B01-475E-9F5D-652D724F8F10}" type="presOf" srcId="{E2EC0132-2DA9-4557-BFBC-A61B903E674D}" destId="{1B4A8CAC-4EC1-49BF-A753-92E5BAC7218A}" srcOrd="0" destOrd="0" presId="urn:microsoft.com/office/officeart/2005/8/layout/pyramid2"/>
    <dgm:cxn modelId="{5AE7880B-0D8E-4649-A30D-1CDBCB6FDDD4}" type="presParOf" srcId="{35EFFE55-1A42-4D19-AEF7-A98A46BB3F6F}" destId="{82118626-A502-487D-AF01-D2D7216449FB}" srcOrd="0" destOrd="0" presId="urn:microsoft.com/office/officeart/2005/8/layout/pyramid2"/>
    <dgm:cxn modelId="{966B642D-E593-40F5-80CB-65BA6C523EA7}" type="presParOf" srcId="{35EFFE55-1A42-4D19-AEF7-A98A46BB3F6F}" destId="{A707F218-8043-46A2-BC78-11AB448B7689}" srcOrd="1" destOrd="0" presId="urn:microsoft.com/office/officeart/2005/8/layout/pyramid2"/>
    <dgm:cxn modelId="{FDAA0A9F-3FF8-4E8E-BF76-71DBC0E2BBBC}" type="presParOf" srcId="{A707F218-8043-46A2-BC78-11AB448B7689}" destId="{B8C5B19C-6124-44E6-B4A3-FC443EB03418}" srcOrd="0" destOrd="0" presId="urn:microsoft.com/office/officeart/2005/8/layout/pyramid2"/>
    <dgm:cxn modelId="{AD636841-E6DD-419A-BAE4-F40A083D0CB6}" type="presParOf" srcId="{A707F218-8043-46A2-BC78-11AB448B7689}" destId="{5EFB477E-7E5F-4587-AFF7-A40922A66AC4}" srcOrd="1" destOrd="0" presId="urn:microsoft.com/office/officeart/2005/8/layout/pyramid2"/>
    <dgm:cxn modelId="{4CFC1B1E-8900-4450-B956-B13F612C92D0}" type="presParOf" srcId="{A707F218-8043-46A2-BC78-11AB448B7689}" destId="{B6E9DF99-9C52-4330-8A1A-F09A04284FD0}" srcOrd="2" destOrd="0" presId="urn:microsoft.com/office/officeart/2005/8/layout/pyramid2"/>
    <dgm:cxn modelId="{1B33923B-A8A4-4508-B94B-0C6F96FCFA8E}" type="presParOf" srcId="{A707F218-8043-46A2-BC78-11AB448B7689}" destId="{52CD510E-F622-4A31-99EF-BF6D8BAE2EC0}" srcOrd="3" destOrd="0" presId="urn:microsoft.com/office/officeart/2005/8/layout/pyramid2"/>
    <dgm:cxn modelId="{EAE78948-B3AF-4D72-9940-788110415380}" type="presParOf" srcId="{A707F218-8043-46A2-BC78-11AB448B7689}" destId="{880E5A68-29C3-40EE-8B32-F50DD1003120}" srcOrd="4" destOrd="0" presId="urn:microsoft.com/office/officeart/2005/8/layout/pyramid2"/>
    <dgm:cxn modelId="{628AEAFE-026F-443B-AAD2-46E4190FC476}" type="presParOf" srcId="{A707F218-8043-46A2-BC78-11AB448B7689}" destId="{B53DE330-2DAD-490A-8D82-9F2B5F83B672}" srcOrd="5" destOrd="0" presId="urn:microsoft.com/office/officeart/2005/8/layout/pyramid2"/>
    <dgm:cxn modelId="{1FC8E61C-9B9B-43E1-BE82-1421689B56BB}" type="presParOf" srcId="{A707F218-8043-46A2-BC78-11AB448B7689}" destId="{BA728CFA-C96E-4474-862A-62450375ED26}" srcOrd="6" destOrd="0" presId="urn:microsoft.com/office/officeart/2005/8/layout/pyramid2"/>
    <dgm:cxn modelId="{38B44FEE-D21F-4AC2-BE08-E5ADF0A02796}" type="presParOf" srcId="{A707F218-8043-46A2-BC78-11AB448B7689}" destId="{D1771FF7-6082-4E00-8258-2D8BB9121F72}" srcOrd="7" destOrd="0" presId="urn:microsoft.com/office/officeart/2005/8/layout/pyramid2"/>
    <dgm:cxn modelId="{B7933E56-BD93-4EBA-ABA1-DB015B18B05D}" type="presParOf" srcId="{A707F218-8043-46A2-BC78-11AB448B7689}" destId="{1B4A8CAC-4EC1-49BF-A753-92E5BAC7218A}" srcOrd="8" destOrd="0" presId="urn:microsoft.com/office/officeart/2005/8/layout/pyramid2"/>
    <dgm:cxn modelId="{50138B69-E71C-41E5-BEDF-57C174B41D9B}" type="presParOf" srcId="{A707F218-8043-46A2-BC78-11AB448B7689}" destId="{159E7940-882E-473C-AD11-FF168CBCC9F2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18626-A502-487D-AF01-D2D7216449FB}">
      <dsp:nvSpPr>
        <dsp:cNvPr id="0" name=""/>
        <dsp:cNvSpPr/>
      </dsp:nvSpPr>
      <dsp:spPr>
        <a:xfrm>
          <a:off x="1224124" y="0"/>
          <a:ext cx="2880276" cy="5040560"/>
        </a:xfrm>
        <a:prstGeom prst="upArrow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508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C5B19C-6124-44E6-B4A3-FC443EB03418}">
      <dsp:nvSpPr>
        <dsp:cNvPr id="0" name=""/>
        <dsp:cNvSpPr/>
      </dsp:nvSpPr>
      <dsp:spPr>
        <a:xfrm>
          <a:off x="2626055" y="504548"/>
          <a:ext cx="3276364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dirty="0" smtClean="0"/>
            <a:t>Cloud</a:t>
          </a:r>
          <a:endParaRPr lang="en-US" sz="2700" kern="1200" noProof="0" dirty="0"/>
        </a:p>
      </dsp:txBody>
      <dsp:txXfrm>
        <a:off x="2661042" y="539535"/>
        <a:ext cx="3206390" cy="646730"/>
      </dsp:txXfrm>
    </dsp:sp>
    <dsp:sp modelId="{B6E9DF99-9C52-4330-8A1A-F09A04284FD0}">
      <dsp:nvSpPr>
        <dsp:cNvPr id="0" name=""/>
        <dsp:cNvSpPr/>
      </dsp:nvSpPr>
      <dsp:spPr>
        <a:xfrm>
          <a:off x="2626055" y="1310840"/>
          <a:ext cx="3276364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dirty="0" smtClean="0"/>
            <a:t>Internet</a:t>
          </a:r>
          <a:endParaRPr lang="en-US" sz="2700" kern="1200" noProof="0" dirty="0"/>
        </a:p>
      </dsp:txBody>
      <dsp:txXfrm>
        <a:off x="2661042" y="1345827"/>
        <a:ext cx="3206390" cy="646730"/>
      </dsp:txXfrm>
    </dsp:sp>
    <dsp:sp modelId="{880E5A68-29C3-40EE-8B32-F50DD1003120}">
      <dsp:nvSpPr>
        <dsp:cNvPr id="0" name=""/>
        <dsp:cNvSpPr/>
      </dsp:nvSpPr>
      <dsp:spPr>
        <a:xfrm>
          <a:off x="2626055" y="2117133"/>
          <a:ext cx="3276364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dirty="0" smtClean="0">
              <a:solidFill>
                <a:schemeClr val="accent1">
                  <a:lumMod val="75000"/>
                </a:schemeClr>
              </a:solidFill>
            </a:rPr>
            <a:t>Local processing</a:t>
          </a:r>
          <a:endParaRPr lang="en-US" sz="2700" kern="1200" noProof="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042" y="2152120"/>
        <a:ext cx="3206390" cy="646730"/>
      </dsp:txXfrm>
    </dsp:sp>
    <dsp:sp modelId="{BA728CFA-C96E-4474-862A-62450375ED26}">
      <dsp:nvSpPr>
        <dsp:cNvPr id="0" name=""/>
        <dsp:cNvSpPr/>
      </dsp:nvSpPr>
      <dsp:spPr>
        <a:xfrm>
          <a:off x="2626055" y="2923426"/>
          <a:ext cx="3276364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50000"/>
              <a:hueOff val="0"/>
              <a:satOff val="0"/>
              <a:lumOff val="287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dirty="0" smtClean="0"/>
            <a:t>Local communication</a:t>
          </a:r>
          <a:endParaRPr lang="en-US" sz="2700" kern="1200" noProof="0" dirty="0"/>
        </a:p>
      </dsp:txBody>
      <dsp:txXfrm>
        <a:off x="2661042" y="2958413"/>
        <a:ext cx="3206390" cy="646730"/>
      </dsp:txXfrm>
    </dsp:sp>
    <dsp:sp modelId="{1B4A8CAC-4EC1-49BF-A753-92E5BAC7218A}">
      <dsp:nvSpPr>
        <dsp:cNvPr id="0" name=""/>
        <dsp:cNvSpPr/>
      </dsp:nvSpPr>
      <dsp:spPr>
        <a:xfrm>
          <a:off x="2626055" y="3729719"/>
          <a:ext cx="3276364" cy="71670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3">
              <a:shade val="50000"/>
              <a:hueOff val="0"/>
              <a:satOff val="0"/>
              <a:lumOff val="143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noProof="0" dirty="0" smtClean="0"/>
            <a:t>Sensors &amp; actuators</a:t>
          </a:r>
          <a:endParaRPr lang="en-US" sz="2700" kern="1200" noProof="0" dirty="0"/>
        </a:p>
      </dsp:txBody>
      <dsp:txXfrm>
        <a:off x="2661042" y="3764706"/>
        <a:ext cx="3206390" cy="646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596203C1-616A-4651-A577-7BA09B384D13}" type="datetimeFigureOut">
              <a:rPr lang="en-US" smtClean="0"/>
              <a:pPr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07B8B279-4079-43B3-8013-D8D81AB870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8B279-4079-43B3-8013-D8D81AB870A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EFA78-DE0E-433D-8CFA-D9FBF0D95DCD}" type="datetime1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13AF2-DCC4-4842-96BC-1B9869901C3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4209C34A-D6AF-4F9F-AD34-B7235088339D}"/>
              </a:ext>
            </a:extLst>
          </p:cNvPr>
          <p:cNvSpPr/>
          <p:nvPr userDrawn="1"/>
        </p:nvSpPr>
        <p:spPr>
          <a:xfrm>
            <a:off x="2059" y="5599113"/>
            <a:ext cx="12192000" cy="4571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ED4D866-1212-4EF6-9936-F6AEA58CD96D}"/>
              </a:ext>
            </a:extLst>
          </p:cNvPr>
          <p:cNvSpPr/>
          <p:nvPr userDrawn="1"/>
        </p:nvSpPr>
        <p:spPr>
          <a:xfrm>
            <a:off x="0" y="1729508"/>
            <a:ext cx="12192000" cy="21217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Isosceles Triangle 1">
            <a:extLst>
              <a:ext uri="{FF2B5EF4-FFF2-40B4-BE49-F238E27FC236}">
                <a16:creationId xmlns:a16="http://schemas.microsoft.com/office/drawing/2014/main" id="{8C61FF10-3637-4B79-A47D-8C0B30869CA4}"/>
              </a:ext>
            </a:extLst>
          </p:cNvPr>
          <p:cNvSpPr/>
          <p:nvPr userDrawn="1"/>
        </p:nvSpPr>
        <p:spPr>
          <a:xfrm rot="10800000">
            <a:off x="1127448" y="5599113"/>
            <a:ext cx="609600" cy="228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57449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8298A9E-57AF-4657-ABB0-B7FCD8FEE5A3}"/>
              </a:ext>
            </a:extLst>
          </p:cNvPr>
          <p:cNvSpPr/>
          <p:nvPr userDrawn="1"/>
        </p:nvSpPr>
        <p:spPr>
          <a:xfrm>
            <a:off x="0" y="6400801"/>
            <a:ext cx="12192000" cy="4571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E028F2-04F0-4AE7-8E73-006AF7EF5CEA}"/>
              </a:ext>
            </a:extLst>
          </p:cNvPr>
          <p:cNvSpPr/>
          <p:nvPr userDrawn="1"/>
        </p:nvSpPr>
        <p:spPr>
          <a:xfrm>
            <a:off x="0" y="-7749"/>
            <a:ext cx="12192000" cy="9164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70B281F-DDF6-47A6-A20E-AD3468ECB455}"/>
              </a:ext>
            </a:extLst>
          </p:cNvPr>
          <p:cNvSpPr/>
          <p:nvPr userDrawn="1"/>
        </p:nvSpPr>
        <p:spPr>
          <a:xfrm rot="10800000">
            <a:off x="1117600" y="6391832"/>
            <a:ext cx="609600" cy="2286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131517"/>
            <a:ext cx="10911840" cy="6847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k-SK" dirty="0"/>
              <a:t>Kliknutím upravte štýl predlohy 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35104" y="6400801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27F9C6-20A9-45D8-B666-D95AD1AA535F}" type="datetime1">
              <a:rPr lang="en-US" smtClean="0"/>
              <a:pPr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83104" y="6400801"/>
            <a:ext cx="3048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1104" y="6400801"/>
            <a:ext cx="609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C9E71F-78A0-4868-970E-5692D76DEC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64FB5F53-FF75-45AA-B00D-E26647458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0984" y="1197246"/>
            <a:ext cx="6339416" cy="71958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7472" indent="0">
              <a:buNone/>
              <a:defRPr/>
            </a:lvl2pPr>
            <a:lvl3pPr marL="603504" indent="0">
              <a:buNone/>
              <a:defRPr/>
            </a:lvl3pPr>
            <a:lvl4pPr marL="841248" indent="0">
              <a:buNone/>
              <a:defRPr/>
            </a:lvl4pPr>
            <a:lvl5pPr marL="1097280" indent="0">
              <a:buNone/>
              <a:defRPr/>
            </a:lvl5pPr>
          </a:lstStyle>
          <a:p>
            <a:pPr lvl="0"/>
            <a:r>
              <a:rPr lang="en-US" dirty="0"/>
              <a:t>Provide a list of relevant terms and their definitions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1009BE2F-3305-4974-9545-AD98A2B6C8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984" y="2564904"/>
            <a:ext cx="6339416" cy="2159496"/>
          </a:xfrm>
        </p:spPr>
        <p:txBody>
          <a:bodyPr>
            <a:normAutofit/>
          </a:bodyPr>
          <a:lstStyle>
            <a:lvl1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2000"/>
            </a:lvl1pPr>
          </a:lstStyle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endParaRPr lang="en-US" sz="1600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endParaRPr lang="en-US" sz="1600" dirty="0"/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sed</a:t>
            </a:r>
            <a:r>
              <a:rPr lang="en-US" sz="1600" dirty="0"/>
              <a:t>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</a:p>
          <a:p>
            <a: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endParaRPr lang="en-US" sz="1600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750E4B0F-2627-4011-8C06-77E6E0EE33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984" y="5029201"/>
            <a:ext cx="11069720" cy="990600"/>
          </a:xfrm>
          <a:solidFill>
            <a:schemeClr val="bg1">
              <a:lumMod val="95000"/>
            </a:schemeClr>
          </a:solidFill>
        </p:spPr>
        <p:txBody>
          <a:bodyPr tIns="182880" rIns="182880" bIns="182880">
            <a:normAutofit/>
          </a:bodyPr>
          <a:lstStyle>
            <a:lvl1pPr marL="0" indent="0">
              <a:buNone/>
              <a:defRPr sz="1800"/>
            </a:lvl1pPr>
          </a:lstStyle>
          <a:p>
            <a:pPr marL="0" indent="0">
              <a:buNone/>
            </a:pPr>
            <a:r>
              <a:rPr lang="en-US" sz="1800" dirty="0" err="1"/>
              <a:t>Sed</a:t>
            </a:r>
            <a:r>
              <a:rPr lang="en-US" sz="1800" dirty="0"/>
              <a:t> </a:t>
            </a:r>
            <a:r>
              <a:rPr lang="en-US" sz="1800" dirty="0" err="1"/>
              <a:t>ut</a:t>
            </a:r>
            <a:r>
              <a:rPr lang="en-US" sz="1800" dirty="0"/>
              <a:t> </a:t>
            </a:r>
            <a:r>
              <a:rPr lang="en-US" sz="1800" dirty="0" err="1"/>
              <a:t>perspiciatis</a:t>
            </a:r>
            <a:r>
              <a:rPr lang="en-US" sz="1800" dirty="0"/>
              <a:t> </a:t>
            </a:r>
            <a:r>
              <a:rPr lang="en-US" sz="1800" dirty="0" err="1"/>
              <a:t>unde</a:t>
            </a:r>
            <a:r>
              <a:rPr lang="en-US" sz="1800" dirty="0"/>
              <a:t> </a:t>
            </a:r>
            <a:r>
              <a:rPr lang="en-US" sz="1800" dirty="0" err="1"/>
              <a:t>omnis</a:t>
            </a:r>
            <a:r>
              <a:rPr lang="en-US" sz="1800" dirty="0"/>
              <a:t> </a:t>
            </a:r>
            <a:r>
              <a:rPr lang="en-US" sz="1800" dirty="0" err="1"/>
              <a:t>iste</a:t>
            </a:r>
            <a:r>
              <a:rPr lang="en-US" sz="1800" dirty="0"/>
              <a:t> </a:t>
            </a:r>
            <a:r>
              <a:rPr lang="en-US" sz="1800" dirty="0" err="1"/>
              <a:t>natus</a:t>
            </a:r>
            <a:r>
              <a:rPr lang="en-US" sz="1800" dirty="0"/>
              <a:t> error sit </a:t>
            </a:r>
            <a:r>
              <a:rPr lang="en-US" sz="1800" dirty="0" err="1"/>
              <a:t>voluptatem</a:t>
            </a:r>
            <a:r>
              <a:rPr lang="en-US" sz="1800" dirty="0"/>
              <a:t> </a:t>
            </a:r>
            <a:r>
              <a:rPr lang="en-US" sz="1800" dirty="0" err="1"/>
              <a:t>accusantium</a:t>
            </a:r>
            <a:r>
              <a:rPr lang="en-US" sz="1800" dirty="0"/>
              <a:t> </a:t>
            </a:r>
            <a:r>
              <a:rPr lang="en-US" sz="1800" dirty="0" err="1"/>
              <a:t>doloremque</a:t>
            </a:r>
            <a:r>
              <a:rPr lang="en-US" sz="1800" dirty="0"/>
              <a:t> </a:t>
            </a:r>
            <a:r>
              <a:rPr lang="en-US" sz="1800" dirty="0" err="1"/>
              <a:t>laudantium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798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BC102A9-C1B1-4354-89E4-F43472216A4F}" type="datetime1">
              <a:rPr lang="en-US" smtClean="0"/>
              <a:pPr algn="r"/>
              <a:t>4/17/2018</a:t>
            </a:fld>
            <a:endParaRPr lang="en-U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sz="1000" dirty="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13AF2-DCC4-4842-96BC-1B9869901C37}" type="slidenum">
              <a:rPr lang="en-US" sz="1000" smtClean="0">
                <a:solidFill>
                  <a:schemeClr val="bg2">
                    <a:shade val="50000"/>
                  </a:schemeClr>
                </a:solidFill>
              </a:rPr>
              <a:pPr/>
              <a:t>‹#›</a:t>
            </a:fld>
            <a:endParaRPr lang="en-US" sz="1000">
              <a:solidFill>
                <a:schemeClr val="bg2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23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3.wdp"/><Relationship Id="rId1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12" Type="http://schemas.openxmlformats.org/officeDocument/2006/relationships/image" Target="../media/image5.png"/><Relationship Id="rId17" Type="http://schemas.microsoft.com/office/2007/relationships/hdphoto" Target="../media/hdphoto5.wdp"/><Relationship Id="rId2" Type="http://schemas.openxmlformats.org/officeDocument/2006/relationships/diagramData" Target="../diagrams/data1.xml"/><Relationship Id="rId16" Type="http://schemas.openxmlformats.org/officeDocument/2006/relationships/image" Target="../media/image7.png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hdphoto" Target="../media/hdphoto2.wdp"/><Relationship Id="rId5" Type="http://schemas.openxmlformats.org/officeDocument/2006/relationships/diagramColors" Target="../diagrams/colors1.xml"/><Relationship Id="rId15" Type="http://schemas.microsoft.com/office/2007/relationships/hdphoto" Target="../media/hdphoto4.wdp"/><Relationship Id="rId10" Type="http://schemas.openxmlformats.org/officeDocument/2006/relationships/image" Target="../media/image4.png"/><Relationship Id="rId19" Type="http://schemas.microsoft.com/office/2007/relationships/hdphoto" Target="../media/hdphoto6.wdp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1524000" y="2708920"/>
            <a:ext cx="9144000" cy="949946"/>
          </a:xfrm>
        </p:spPr>
        <p:txBody>
          <a:bodyPr>
            <a:normAutofit fontScale="90000"/>
          </a:bodyPr>
          <a:lstStyle/>
          <a:p>
            <a:r>
              <a:rPr lang="en-US" sz="6700" b="1" noProof="0" dirty="0">
                <a:solidFill>
                  <a:schemeClr val="bg1"/>
                </a:solidFill>
              </a:rPr>
              <a:t>A</a:t>
            </a:r>
            <a:r>
              <a:rPr lang="en-US" noProof="0" dirty="0">
                <a:solidFill>
                  <a:schemeClr val="bg1"/>
                </a:solidFill>
              </a:rPr>
              <a:t>rduino </a:t>
            </a:r>
            <a:r>
              <a:rPr lang="en-US" sz="6700" b="1" noProof="0" dirty="0">
                <a:solidFill>
                  <a:schemeClr val="bg1"/>
                </a:solidFill>
              </a:rPr>
              <a:t>C</a:t>
            </a:r>
            <a:r>
              <a:rPr lang="en-US" noProof="0" dirty="0">
                <a:solidFill>
                  <a:schemeClr val="bg1"/>
                </a:solidFill>
              </a:rPr>
              <a:t>omponent </a:t>
            </a:r>
            <a:r>
              <a:rPr lang="en-US" sz="6700" b="1" noProof="0" dirty="0">
                <a:solidFill>
                  <a:schemeClr val="bg1"/>
                </a:solidFill>
              </a:rPr>
              <a:t>P</a:t>
            </a:r>
            <a:r>
              <a:rPr lang="en-US" noProof="0" dirty="0">
                <a:solidFill>
                  <a:schemeClr val="bg1"/>
                </a:solidFill>
              </a:rPr>
              <a:t>rogrammer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2351584" y="4221088"/>
            <a:ext cx="7772400" cy="1080120"/>
          </a:xfrm>
        </p:spPr>
        <p:txBody>
          <a:bodyPr>
            <a:normAutofit/>
          </a:bodyPr>
          <a:lstStyle/>
          <a:p>
            <a:r>
              <a:rPr lang="sk-SK" sz="3600" b="1" dirty="0"/>
              <a:t>C</a:t>
            </a:r>
            <a:r>
              <a:rPr lang="en-US" sz="3600" b="1" noProof="0" dirty="0" err="1" smtClean="0"/>
              <a:t>omponent</a:t>
            </a:r>
            <a:r>
              <a:rPr lang="en-US" sz="3600" noProof="0" dirty="0" smtClean="0"/>
              <a:t>-</a:t>
            </a:r>
            <a:r>
              <a:rPr lang="sk-SK" sz="3600" noProof="0" dirty="0" smtClean="0"/>
              <a:t>O</a:t>
            </a:r>
            <a:r>
              <a:rPr lang="en-US" sz="3600" noProof="0" dirty="0" err="1" smtClean="0"/>
              <a:t>riented</a:t>
            </a:r>
            <a:r>
              <a:rPr lang="en-US" sz="3600" b="1" noProof="0" dirty="0" smtClean="0"/>
              <a:t> </a:t>
            </a:r>
            <a:r>
              <a:rPr lang="sk-SK" sz="3600" b="1" noProof="0" dirty="0" smtClean="0"/>
              <a:t>E</a:t>
            </a:r>
            <a:r>
              <a:rPr lang="en-US" sz="3600" b="1" noProof="0" dirty="0" smtClean="0"/>
              <a:t>vent</a:t>
            </a:r>
            <a:r>
              <a:rPr lang="en-US" sz="3600" noProof="0" dirty="0" smtClean="0"/>
              <a:t>-</a:t>
            </a:r>
            <a:r>
              <a:rPr lang="sk-SK" sz="3600" noProof="0" dirty="0" smtClean="0"/>
              <a:t>D</a:t>
            </a:r>
            <a:r>
              <a:rPr lang="en-US" sz="3600" noProof="0" dirty="0" smtClean="0"/>
              <a:t>riven</a:t>
            </a:r>
            <a:r>
              <a:rPr lang="en-US" sz="3600" b="1" noProof="0" dirty="0" smtClean="0"/>
              <a:t> </a:t>
            </a:r>
            <a:r>
              <a:rPr lang="sk-SK" sz="3600" b="1" noProof="0" dirty="0" smtClean="0"/>
              <a:t>P</a:t>
            </a:r>
            <a:r>
              <a:rPr lang="en-US" sz="3600" b="1" noProof="0" dirty="0" err="1" smtClean="0"/>
              <a:t>rogramming</a:t>
            </a:r>
            <a:endParaRPr lang="en-US" sz="2000" noProof="0" dirty="0"/>
          </a:p>
        </p:txBody>
      </p:sp>
      <p:pic>
        <p:nvPicPr>
          <p:cNvPr id="4" name="Picture 2" descr="@acptools">
            <a:extLst>
              <a:ext uri="{FF2B5EF4-FFF2-40B4-BE49-F238E27FC236}">
                <a16:creationId xmlns:a16="http://schemas.microsoft.com/office/drawing/2014/main" id="{328EFFA7-8D6F-4119-AD44-C8EE994B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85916"/>
            <a:ext cx="1339492" cy="13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81E8A77B-17C4-42C9-8344-BFC1C9E7843B}"/>
              </a:ext>
            </a:extLst>
          </p:cNvPr>
          <p:cNvSpPr txBox="1"/>
          <p:nvPr/>
        </p:nvSpPr>
        <p:spPr>
          <a:xfrm>
            <a:off x="5068507" y="132387"/>
            <a:ext cx="20549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70AD47"/>
                </a:solidFill>
                <a:latin typeface="Consolas" panose="020B0609020204030204" pitchFamily="49" charset="0"/>
              </a:rPr>
              <a:t>ACP</a:t>
            </a:r>
            <a:endParaRPr lang="sk-SK" sz="8800" b="1" dirty="0">
              <a:solidFill>
                <a:srgbClr val="70AD47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BlokTextu 5"/>
          <p:cNvSpPr txBox="1"/>
          <p:nvPr/>
        </p:nvSpPr>
        <p:spPr>
          <a:xfrm>
            <a:off x="4774067" y="6309320"/>
            <a:ext cx="264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smtClean="0"/>
              <a:t>ŠVK 2018 – Patrik Pekarčík</a:t>
            </a:r>
            <a:endParaRPr lang="sk-SK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Abstract syntax tree</a:t>
            </a:r>
            <a:endParaRPr lang="en-US" noProof="0" dirty="0"/>
          </a:p>
        </p:txBody>
      </p:sp>
      <p:sp>
        <p:nvSpPr>
          <p:cNvPr id="4" name="Zástupný objekt pre text 3"/>
          <p:cNvSpPr>
            <a:spLocks noGrp="1"/>
          </p:cNvSpPr>
          <p:nvPr>
            <p:ph type="body" sz="quarter" idx="15"/>
          </p:nvPr>
        </p:nvSpPr>
        <p:spPr>
          <a:xfrm>
            <a:off x="670560" y="1196752"/>
            <a:ext cx="6339416" cy="2159496"/>
          </a:xfrm>
        </p:spPr>
        <p:txBody>
          <a:bodyPr/>
          <a:lstStyle/>
          <a:p>
            <a:r>
              <a:rPr lang="en-US" noProof="0" dirty="0" smtClean="0"/>
              <a:t>C++ language grammar</a:t>
            </a:r>
          </a:p>
          <a:p>
            <a:r>
              <a:rPr lang="en-US" noProof="0" dirty="0" smtClean="0"/>
              <a:t>Lexical analysis</a:t>
            </a:r>
          </a:p>
          <a:p>
            <a:r>
              <a:rPr lang="en-US" noProof="0" dirty="0" smtClean="0"/>
              <a:t>Source code validation</a:t>
            </a:r>
          </a:p>
          <a:p>
            <a:endParaRPr lang="en-US" noProof="0" dirty="0"/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196752"/>
            <a:ext cx="7543830" cy="3912521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35360" y="3068960"/>
            <a:ext cx="4493538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k-SK" altLang="sk-SK" sz="1000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kumimoji="0" lang="sk-SK" altLang="sk-SK" sz="10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erminal</a:t>
            </a:r>
            <a:r>
              <a:rPr kumimoji="0" lang="sk-SK" altLang="sk-SK" sz="1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WHILE, LPAR, RPAR, </a:t>
            </a:r>
            <a:r>
              <a:rPr lang="sk-SK" altLang="sk-SK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SEMICOLON</a:t>
            </a:r>
            <a:r>
              <a:rPr kumimoji="0" lang="sk-SK" altLang="sk-SK" sz="10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000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000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non-terminal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iterationStatement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000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0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iterationStatement</a:t>
            </a:r>
            <a:endParaRPr lang="sk-SK" altLang="sk-SK" sz="10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::= WHILE LPAR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RPAR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</a:t>
            </a:r>
            <a:endParaRPr lang="sk-SK" altLang="sk-SK" sz="1000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|   DO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WHILE LPAR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RPAR SEMICOLON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0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endParaRPr lang="sk-SK" altLang="sk-SK" sz="1000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::= </a:t>
            </a:r>
            <a:r>
              <a:rPr lang="sk-SK" altLang="sk-SK" sz="1000" dirty="0" err="1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postfixExpr</a:t>
            </a:r>
            <a:endParaRPr lang="sk-SK" altLang="sk-SK" sz="1000" dirty="0" smtClean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000" dirty="0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1000" dirty="0" smtClean="0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kumimoji="0" lang="sk-SK" altLang="sk-SK" sz="10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Not </a:t>
            </a:r>
            <a:r>
              <a:rPr lang="sk-SK" noProof="0" dirty="0" smtClean="0"/>
              <a:t>just a </a:t>
            </a:r>
            <a:r>
              <a:rPr lang="en-US" noProof="0" dirty="0" smtClean="0"/>
              <a:t>tree - </a:t>
            </a:r>
            <a:r>
              <a:rPr lang="en-US" b="1" noProof="0" dirty="0" smtClean="0"/>
              <a:t>Metadata</a:t>
            </a:r>
            <a:endParaRPr lang="en-US" b="1" noProof="0" dirty="0"/>
          </a:p>
        </p:txBody>
      </p:sp>
      <p:pic>
        <p:nvPicPr>
          <p:cNvPr id="2050" name="Picture 2" descr="http://nwchurch.com/wp-content/uploads/2016/11/Open-Cardboard-Box-2400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7" y="2564904"/>
            <a:ext cx="3063371" cy="23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nwchurch.com/wp-content/uploads/2016/11/Open-Cardboard-Box-2400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24" y="2564904"/>
            <a:ext cx="3063371" cy="23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nwchurch.com/wp-content/uploads/2016/11/Open-Cardboard-Box-2400p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2564904"/>
            <a:ext cx="3063371" cy="23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lokTextu 8"/>
          <p:cNvSpPr txBox="1"/>
          <p:nvPr/>
        </p:nvSpPr>
        <p:spPr>
          <a:xfrm>
            <a:off x="5193148" y="1596511"/>
            <a:ext cx="1700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Variables</a:t>
            </a:r>
          </a:p>
        </p:txBody>
      </p:sp>
      <p:sp>
        <p:nvSpPr>
          <p:cNvPr id="13" name="BlokTextu 12"/>
          <p:cNvSpPr txBox="1"/>
          <p:nvPr/>
        </p:nvSpPr>
        <p:spPr>
          <a:xfrm>
            <a:off x="1271982" y="1596511"/>
            <a:ext cx="1805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Functions</a:t>
            </a:r>
          </a:p>
        </p:txBody>
      </p:sp>
      <p:sp>
        <p:nvSpPr>
          <p:cNvPr id="14" name="BlokTextu 13"/>
          <p:cNvSpPr txBox="1"/>
          <p:nvPr/>
        </p:nvSpPr>
        <p:spPr>
          <a:xfrm>
            <a:off x="9147111" y="1576794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Includes</a:t>
            </a:r>
          </a:p>
        </p:txBody>
      </p:sp>
      <p:sp>
        <p:nvSpPr>
          <p:cNvPr id="15" name="BlokTextu 14"/>
          <p:cNvSpPr txBox="1"/>
          <p:nvPr/>
        </p:nvSpPr>
        <p:spPr>
          <a:xfrm>
            <a:off x="5003095" y="5517232"/>
            <a:ext cx="208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and much more...</a:t>
            </a:r>
          </a:p>
        </p:txBody>
      </p:sp>
    </p:spTree>
    <p:extLst>
      <p:ext uri="{BB962C8B-B14F-4D97-AF65-F5344CB8AC3E}">
        <p14:creationId xmlns:p14="http://schemas.microsoft.com/office/powerpoint/2010/main" val="28882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err="1" smtClean="0"/>
              <a:t>Benefits</a:t>
            </a:r>
            <a:r>
              <a:rPr lang="en-US" noProof="0" dirty="0" smtClean="0"/>
              <a:t> of AST</a:t>
            </a:r>
            <a:endParaRPr lang="en-US" noProof="0" dirty="0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79" y="2852936"/>
            <a:ext cx="5524500" cy="3305175"/>
          </a:xfrm>
          <a:prstGeom prst="rect">
            <a:avLst/>
          </a:prstGeom>
        </p:spPr>
      </p:pic>
      <p:sp>
        <p:nvSpPr>
          <p:cNvPr id="5" name="Zástupný objekt pre text 3"/>
          <p:cNvSpPr>
            <a:spLocks noGrp="1"/>
          </p:cNvSpPr>
          <p:nvPr>
            <p:ph type="body" sz="quarter" idx="15"/>
          </p:nvPr>
        </p:nvSpPr>
        <p:spPr>
          <a:xfrm>
            <a:off x="551384" y="3806801"/>
            <a:ext cx="6339416" cy="2814761"/>
          </a:xfrm>
        </p:spPr>
        <p:txBody>
          <a:bodyPr/>
          <a:lstStyle/>
          <a:p>
            <a:r>
              <a:rPr lang="en-US" noProof="0" dirty="0" smtClean="0"/>
              <a:t>Source code verification</a:t>
            </a:r>
          </a:p>
          <a:p>
            <a:r>
              <a:rPr lang="en-US" noProof="0" dirty="0" smtClean="0"/>
              <a:t>Event implementation parameters check</a:t>
            </a:r>
          </a:p>
          <a:p>
            <a:r>
              <a:rPr lang="en-US" noProof="0" dirty="0" smtClean="0"/>
              <a:t>Check properties pairing</a:t>
            </a:r>
          </a:p>
          <a:p>
            <a:r>
              <a:rPr lang="en-US" noProof="0" dirty="0" smtClean="0"/>
              <a:t>Missing imports</a:t>
            </a:r>
          </a:p>
          <a:p>
            <a:r>
              <a:rPr lang="en-US" noProof="0" dirty="0" smtClean="0"/>
              <a:t>Autocomplete </a:t>
            </a:r>
          </a:p>
          <a:p>
            <a:r>
              <a:rPr lang="en-US" noProof="0" dirty="0" smtClean="0"/>
              <a:t>Searching implementations</a:t>
            </a:r>
          </a:p>
          <a:p>
            <a:endParaRPr lang="en-US" noProof="0" dirty="0"/>
          </a:p>
        </p:txBody>
      </p:sp>
      <p:grpSp>
        <p:nvGrpSpPr>
          <p:cNvPr id="3" name="Skupina 2"/>
          <p:cNvGrpSpPr/>
          <p:nvPr/>
        </p:nvGrpSpPr>
        <p:grpSpPr>
          <a:xfrm>
            <a:off x="526441" y="1124744"/>
            <a:ext cx="5265936" cy="2111400"/>
            <a:chOff x="254000" y="251732"/>
            <a:chExt cx="7366000" cy="2953430"/>
          </a:xfrm>
        </p:grpSpPr>
        <p:pic>
          <p:nvPicPr>
            <p:cNvPr id="8" name="Obrázo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000" y="251732"/>
              <a:ext cx="2133600" cy="1390650"/>
            </a:xfrm>
            <a:prstGeom prst="rect">
              <a:avLst/>
            </a:prstGeom>
          </p:spPr>
        </p:pic>
        <p:pic>
          <p:nvPicPr>
            <p:cNvPr id="9" name="Obrázok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000" y="1785937"/>
              <a:ext cx="2133600" cy="1419225"/>
            </a:xfrm>
            <a:prstGeom prst="rect">
              <a:avLst/>
            </a:prstGeom>
          </p:spPr>
        </p:pic>
        <p:pic>
          <p:nvPicPr>
            <p:cNvPr id="10" name="Obrázok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86400" y="251732"/>
              <a:ext cx="2133600" cy="2390775"/>
            </a:xfrm>
            <a:prstGeom prst="rect">
              <a:avLst/>
            </a:prstGeom>
          </p:spPr>
        </p:pic>
        <p:pic>
          <p:nvPicPr>
            <p:cNvPr id="11" name="Obrázok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579" y="2015987"/>
              <a:ext cx="167971" cy="167971"/>
            </a:xfrm>
            <a:prstGeom prst="rect">
              <a:avLst/>
            </a:prstGeom>
          </p:spPr>
        </p:pic>
        <p:pic>
          <p:nvPicPr>
            <p:cNvPr id="12" name="Obrázok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578" y="482462"/>
              <a:ext cx="167971" cy="167971"/>
            </a:xfrm>
            <a:prstGeom prst="rect">
              <a:avLst/>
            </a:prstGeom>
          </p:spPr>
        </p:pic>
        <p:pic>
          <p:nvPicPr>
            <p:cNvPr id="13" name="Obrázok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1052" y="975632"/>
              <a:ext cx="167971" cy="167971"/>
            </a:xfrm>
            <a:prstGeom prst="rect">
              <a:avLst/>
            </a:prstGeom>
          </p:spPr>
        </p:pic>
        <p:pic>
          <p:nvPicPr>
            <p:cNvPr id="14" name="Obrázok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804" y="1298198"/>
              <a:ext cx="167971" cy="167971"/>
            </a:xfrm>
            <a:prstGeom prst="rect">
              <a:avLst/>
            </a:prstGeom>
          </p:spPr>
        </p:pic>
        <p:sp>
          <p:nvSpPr>
            <p:cNvPr id="15" name="BlokTextu 14"/>
            <p:cNvSpPr txBox="1"/>
            <p:nvPr/>
          </p:nvSpPr>
          <p:spPr>
            <a:xfrm>
              <a:off x="2741612" y="767230"/>
              <a:ext cx="2390774" cy="473570"/>
            </a:xfrm>
            <a:prstGeom prst="rect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Same name usage</a:t>
              </a:r>
              <a:endParaRPr lang="en-US" sz="1600" dirty="0"/>
            </a:p>
          </p:txBody>
        </p:sp>
        <p:sp>
          <p:nvSpPr>
            <p:cNvPr id="16" name="BlokTextu 15"/>
            <p:cNvSpPr txBox="1"/>
            <p:nvPr/>
          </p:nvSpPr>
          <p:spPr>
            <a:xfrm>
              <a:off x="2751139" y="1723599"/>
              <a:ext cx="2390774" cy="81798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Same h</a:t>
              </a:r>
              <a:r>
                <a:rPr lang="sk-SK" sz="1600" dirty="0" err="1" smtClean="0"/>
                <a:t>ard</a:t>
              </a:r>
              <a:r>
                <a:rPr lang="en-US" sz="1600" dirty="0" smtClean="0"/>
                <a:t>w</a:t>
              </a:r>
              <a:r>
                <a:rPr lang="sk-SK" sz="1600" dirty="0" smtClean="0"/>
                <a:t>are</a:t>
              </a:r>
              <a:r>
                <a:rPr lang="en-US" sz="1600" dirty="0" smtClean="0"/>
                <a:t> device usage</a:t>
              </a:r>
              <a:endParaRPr lang="en-US" sz="1600" dirty="0"/>
            </a:p>
          </p:txBody>
        </p:sp>
        <p:cxnSp>
          <p:nvCxnSpPr>
            <p:cNvPr id="17" name="Rovná spojnica 16"/>
            <p:cNvCxnSpPr>
              <a:stCxn id="12" idx="3"/>
              <a:endCxn id="15" idx="1"/>
            </p:cNvCxnSpPr>
            <p:nvPr/>
          </p:nvCxnSpPr>
          <p:spPr>
            <a:xfrm>
              <a:off x="2368549" y="566447"/>
              <a:ext cx="373063" cy="437568"/>
            </a:xfrm>
            <a:prstGeom prst="line">
              <a:avLst/>
            </a:prstGeom>
            <a:ln w="19050">
              <a:solidFill>
                <a:srgbClr val="00B05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Rovná spojnica 17"/>
            <p:cNvCxnSpPr>
              <a:stCxn id="11" idx="3"/>
              <a:endCxn id="15" idx="1"/>
            </p:cNvCxnSpPr>
            <p:nvPr/>
          </p:nvCxnSpPr>
          <p:spPr>
            <a:xfrm flipV="1">
              <a:off x="2368550" y="1004015"/>
              <a:ext cx="373062" cy="1095958"/>
            </a:xfrm>
            <a:prstGeom prst="line">
              <a:avLst/>
            </a:prstGeom>
            <a:ln w="19050">
              <a:solidFill>
                <a:srgbClr val="00B050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Rovná spojnica 18"/>
            <p:cNvCxnSpPr>
              <a:stCxn id="13" idx="3"/>
              <a:endCxn id="16" idx="1"/>
            </p:cNvCxnSpPr>
            <p:nvPr/>
          </p:nvCxnSpPr>
          <p:spPr>
            <a:xfrm>
              <a:off x="2359023" y="1059617"/>
              <a:ext cx="392116" cy="1072975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Rovná spojnica 19"/>
            <p:cNvCxnSpPr>
              <a:stCxn id="10" idx="1"/>
              <a:endCxn id="16" idx="3"/>
            </p:cNvCxnSpPr>
            <p:nvPr/>
          </p:nvCxnSpPr>
          <p:spPr>
            <a:xfrm flipH="1">
              <a:off x="5141914" y="1447120"/>
              <a:ext cx="344486" cy="685472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" name="Obdĺžnik 3"/>
          <p:cNvSpPr/>
          <p:nvPr/>
        </p:nvSpPr>
        <p:spPr>
          <a:xfrm>
            <a:off x="6672064" y="3501008"/>
            <a:ext cx="2016224" cy="144016"/>
          </a:xfrm>
          <a:prstGeom prst="rect">
            <a:avLst/>
          </a:prstGeom>
          <a:solidFill>
            <a:srgbClr val="FFF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1" name="BlokTextu 20"/>
          <p:cNvSpPr txBox="1"/>
          <p:nvPr/>
        </p:nvSpPr>
        <p:spPr>
          <a:xfrm>
            <a:off x="6654093" y="3457600"/>
            <a:ext cx="20521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900" dirty="0" err="1" smtClean="0"/>
              <a:t>Missing</a:t>
            </a:r>
            <a:r>
              <a:rPr lang="sk-SK" sz="900" dirty="0" smtClean="0"/>
              <a:t> import #</a:t>
            </a:r>
            <a:r>
              <a:rPr lang="sk-SK" sz="900" dirty="0" err="1" smtClean="0"/>
              <a:t>include</a:t>
            </a:r>
            <a:r>
              <a:rPr lang="sk-SK" sz="900" dirty="0" smtClean="0"/>
              <a:t> &lt;</a:t>
            </a:r>
            <a:r>
              <a:rPr lang="sk-SK" sz="900" dirty="0" err="1" smtClean="0"/>
              <a:t>BlinkTimer.h</a:t>
            </a:r>
            <a:r>
              <a:rPr lang="sk-SK" sz="900" dirty="0" smtClean="0"/>
              <a:t>&gt;</a:t>
            </a:r>
            <a:endParaRPr lang="sk-SK" sz="900" dirty="0"/>
          </a:p>
        </p:txBody>
      </p:sp>
    </p:spTree>
    <p:extLst>
      <p:ext uri="{BB962C8B-B14F-4D97-AF65-F5344CB8AC3E}">
        <p14:creationId xmlns:p14="http://schemas.microsoft.com/office/powerpoint/2010/main" val="33583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Deployment – inter-process communication</a:t>
            </a:r>
            <a:endParaRPr lang="en-US" noProof="0" dirty="0"/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1340768"/>
            <a:ext cx="2440033" cy="1489437"/>
          </a:xfrm>
          <a:prstGeom prst="rect">
            <a:avLst/>
          </a:prstGeom>
        </p:spPr>
      </p:pic>
      <p:pic>
        <p:nvPicPr>
          <p:cNvPr id="7" name="Obrázo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9" y="3656605"/>
            <a:ext cx="2527158" cy="1229118"/>
          </a:xfrm>
          <a:prstGeom prst="rect">
            <a:avLst/>
          </a:prstGeom>
        </p:spPr>
      </p:pic>
      <p:pic>
        <p:nvPicPr>
          <p:cNvPr id="1026" name="Picture 2" descr="appicns, termina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811" y="3656605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arduino.cc/homepage/static/media/arduino-UNO.bcc69b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365" y="5047488"/>
            <a:ext cx="1351175" cy="96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Rovná spojovacia šípka 8"/>
          <p:cNvCxnSpPr/>
          <p:nvPr/>
        </p:nvCxnSpPr>
        <p:spPr>
          <a:xfrm>
            <a:off x="3976485" y="5729073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BlokTextu 9"/>
          <p:cNvSpPr txBox="1"/>
          <p:nvPr/>
        </p:nvSpPr>
        <p:spPr>
          <a:xfrm>
            <a:off x="3976485" y="572633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3" name="Šípka nadol 12"/>
          <p:cNvSpPr/>
          <p:nvPr/>
        </p:nvSpPr>
        <p:spPr>
          <a:xfrm rot="12014516">
            <a:off x="5810933" y="2054514"/>
            <a:ext cx="390520" cy="2177849"/>
          </a:xfrm>
          <a:prstGeom prst="downArrow">
            <a:avLst>
              <a:gd name="adj1" fmla="val 24137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Rovná spojnica 20"/>
          <p:cNvCxnSpPr/>
          <p:nvPr/>
        </p:nvCxnSpPr>
        <p:spPr>
          <a:xfrm>
            <a:off x="4813870" y="4268673"/>
            <a:ext cx="3144512" cy="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ovná spojnica 23"/>
          <p:cNvCxnSpPr/>
          <p:nvPr/>
        </p:nvCxnSpPr>
        <p:spPr>
          <a:xfrm>
            <a:off x="3928785" y="2013477"/>
            <a:ext cx="6936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hnutá šípka 11"/>
          <p:cNvSpPr/>
          <p:nvPr/>
        </p:nvSpPr>
        <p:spPr>
          <a:xfrm rot="5400000">
            <a:off x="3445718" y="2468473"/>
            <a:ext cx="2232248" cy="1224136"/>
          </a:xfrm>
          <a:prstGeom prst="bentArrow">
            <a:avLst>
              <a:gd name="adj1" fmla="val 11419"/>
              <a:gd name="adj2" fmla="val 22963"/>
              <a:gd name="adj3" fmla="val 25679"/>
              <a:gd name="adj4" fmla="val 772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Šípka nadol 25"/>
          <p:cNvSpPr/>
          <p:nvPr/>
        </p:nvSpPr>
        <p:spPr>
          <a:xfrm rot="12014516">
            <a:off x="6528830" y="2049788"/>
            <a:ext cx="390520" cy="2177849"/>
          </a:xfrm>
          <a:prstGeom prst="downArrow">
            <a:avLst>
              <a:gd name="adj1" fmla="val 24137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Šípka nadol 26"/>
          <p:cNvSpPr/>
          <p:nvPr/>
        </p:nvSpPr>
        <p:spPr>
          <a:xfrm rot="12014516">
            <a:off x="7203169" y="2085793"/>
            <a:ext cx="390520" cy="2177849"/>
          </a:xfrm>
          <a:prstGeom prst="downArrow">
            <a:avLst>
              <a:gd name="adj1" fmla="val 24137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Šípka nadol 28"/>
          <p:cNvSpPr/>
          <p:nvPr/>
        </p:nvSpPr>
        <p:spPr>
          <a:xfrm rot="12014516">
            <a:off x="8204736" y="2071297"/>
            <a:ext cx="390520" cy="2177849"/>
          </a:xfrm>
          <a:prstGeom prst="downArrow">
            <a:avLst>
              <a:gd name="adj1" fmla="val 24137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Šípka nadol 31"/>
          <p:cNvSpPr/>
          <p:nvPr/>
        </p:nvSpPr>
        <p:spPr>
          <a:xfrm>
            <a:off x="7504568" y="4357806"/>
            <a:ext cx="150767" cy="521970"/>
          </a:xfrm>
          <a:prstGeom prst="downArrow">
            <a:avLst>
              <a:gd name="adj1" fmla="val 7108"/>
              <a:gd name="adj2" fmla="val 414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BlokTextu 30"/>
          <p:cNvSpPr txBox="1"/>
          <p:nvPr/>
        </p:nvSpPr>
        <p:spPr>
          <a:xfrm rot="17447362">
            <a:off x="6124631" y="3008688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stderr</a:t>
            </a:r>
            <a:endParaRPr lang="en-US" dirty="0"/>
          </a:p>
        </p:txBody>
      </p:sp>
      <p:sp>
        <p:nvSpPr>
          <p:cNvPr id="35" name="BlokTextu 34"/>
          <p:cNvSpPr txBox="1"/>
          <p:nvPr/>
        </p:nvSpPr>
        <p:spPr>
          <a:xfrm rot="17429767">
            <a:off x="6804178" y="3008688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stdout</a:t>
            </a:r>
            <a:endParaRPr lang="en-US" dirty="0" smtClean="0"/>
          </a:p>
        </p:txBody>
      </p:sp>
      <p:sp>
        <p:nvSpPr>
          <p:cNvPr id="36" name="BlokTextu 35"/>
          <p:cNvSpPr txBox="1"/>
          <p:nvPr/>
        </p:nvSpPr>
        <p:spPr>
          <a:xfrm rot="17429767">
            <a:off x="5346751" y="3008688"/>
            <a:ext cx="78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stdout</a:t>
            </a:r>
            <a:endParaRPr lang="en-US" dirty="0" smtClean="0"/>
          </a:p>
        </p:txBody>
      </p:sp>
      <p:sp>
        <p:nvSpPr>
          <p:cNvPr id="37" name="BlokTextu 36"/>
          <p:cNvSpPr txBox="1"/>
          <p:nvPr/>
        </p:nvSpPr>
        <p:spPr>
          <a:xfrm rot="17429767">
            <a:off x="7535867" y="3008688"/>
            <a:ext cx="121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exitcode</a:t>
            </a:r>
            <a:r>
              <a:rPr lang="en-US" dirty="0" smtClean="0"/>
              <a:t>: 0</a:t>
            </a:r>
          </a:p>
        </p:txBody>
      </p:sp>
      <p:sp>
        <p:nvSpPr>
          <p:cNvPr id="33" name="Ovál 32"/>
          <p:cNvSpPr/>
          <p:nvPr/>
        </p:nvSpPr>
        <p:spPr>
          <a:xfrm>
            <a:off x="8750153" y="1916832"/>
            <a:ext cx="154159" cy="154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BlokTextu 33"/>
          <p:cNvSpPr txBox="1"/>
          <p:nvPr/>
        </p:nvSpPr>
        <p:spPr>
          <a:xfrm>
            <a:off x="8750153" y="1283827"/>
            <a:ext cx="1338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</a:t>
            </a:r>
          </a:p>
          <a:p>
            <a:r>
              <a:rPr lang="en-US" dirty="0" smtClean="0"/>
              <a:t>finished</a:t>
            </a:r>
            <a:endParaRPr lang="en-US" dirty="0"/>
          </a:p>
        </p:txBody>
      </p:sp>
      <p:sp>
        <p:nvSpPr>
          <p:cNvPr id="40" name="BlokTextu 39"/>
          <p:cNvSpPr txBox="1"/>
          <p:nvPr/>
        </p:nvSpPr>
        <p:spPr>
          <a:xfrm>
            <a:off x="3899160" y="1266929"/>
            <a:ext cx="1481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Starting</a:t>
            </a:r>
            <a:r>
              <a:rPr lang="sk-SK" dirty="0"/>
              <a:t> </a:t>
            </a:r>
            <a:endParaRPr lang="sk-SK" dirty="0" smtClean="0"/>
          </a:p>
          <a:p>
            <a:r>
              <a:rPr lang="sk-SK" dirty="0"/>
              <a:t>a</a:t>
            </a:r>
            <a:r>
              <a:rPr lang="sk-SK" dirty="0" smtClean="0"/>
              <a:t> </a:t>
            </a:r>
            <a:r>
              <a:rPr lang="en-US" dirty="0" smtClean="0"/>
              <a:t>deployment</a:t>
            </a:r>
          </a:p>
        </p:txBody>
      </p:sp>
      <p:sp>
        <p:nvSpPr>
          <p:cNvPr id="41" name="BlokTextu 40"/>
          <p:cNvSpPr txBox="1"/>
          <p:nvPr/>
        </p:nvSpPr>
        <p:spPr>
          <a:xfrm>
            <a:off x="4716426" y="4311894"/>
            <a:ext cx="139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</a:t>
            </a:r>
          </a:p>
          <a:p>
            <a:r>
              <a:rPr lang="en-US" dirty="0" smtClean="0"/>
              <a:t>process</a:t>
            </a:r>
          </a:p>
          <a:p>
            <a:r>
              <a:rPr lang="en-US" dirty="0" smtClean="0"/>
              <a:t>started</a:t>
            </a:r>
          </a:p>
        </p:txBody>
      </p:sp>
      <p:sp>
        <p:nvSpPr>
          <p:cNvPr id="42" name="BlokTextu 41"/>
          <p:cNvSpPr txBox="1"/>
          <p:nvPr/>
        </p:nvSpPr>
        <p:spPr>
          <a:xfrm>
            <a:off x="7709675" y="4357806"/>
            <a:ext cx="1040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 smtClean="0"/>
              <a:t>Upload</a:t>
            </a:r>
            <a:r>
              <a:rPr lang="sk-SK" dirty="0" smtClean="0"/>
              <a:t> </a:t>
            </a:r>
          </a:p>
          <a:p>
            <a:r>
              <a:rPr lang="sk-SK" dirty="0"/>
              <a:t>t</a:t>
            </a:r>
            <a:r>
              <a:rPr lang="sk-SK" dirty="0" smtClean="0"/>
              <a:t>o device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57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component </a:t>
            </a:r>
            <a:r>
              <a:rPr lang="sk-SK" dirty="0" smtClean="0"/>
              <a:t>in </a:t>
            </a:r>
            <a:r>
              <a:rPr lang="sk-SK" dirty="0" err="1" smtClean="0"/>
              <a:t>the</a:t>
            </a:r>
            <a:r>
              <a:rPr lang="sk-SK" dirty="0" smtClean="0"/>
              <a:t> </a:t>
            </a:r>
            <a:r>
              <a:rPr lang="en-US" dirty="0" smtClean="0"/>
              <a:t>library - RC 433 MHz</a:t>
            </a:r>
            <a:endParaRPr lang="en-US" dirty="0"/>
          </a:p>
        </p:txBody>
      </p:sp>
      <p:pic>
        <p:nvPicPr>
          <p:cNvPr id="1026" name="Picture 2" descr="http://img.dxcdn.com/productimages/sku_149254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6" y="1644184"/>
            <a:ext cx="24482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1.bigcommerce.com/server800/a8995/products/320/images/643/nrf__66638.1347562824.1280.1280.jpg?c=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764922"/>
            <a:ext cx="3327390" cy="221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arazenakluc.sk/wp-content/uploads/2014/12/hormann-pearl-vyklopna-garazenakluc-s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95"/>
          <a:stretch/>
        </p:blipFill>
        <p:spPr bwMode="auto">
          <a:xfrm>
            <a:off x="7824192" y="4095227"/>
            <a:ext cx="2376264" cy="187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mage.ec21.com/image/lillie12/OF0011090210_2/Sell_rolling_codeHCS301_433Mhz_wireles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4344242"/>
            <a:ext cx="2471266" cy="16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ae01.alicdn.com/kf/HTB1XiicRpXXXXcqaXXXq6xXFXXXG/EU-socket-outlet-plug-universal-wireless-remote-control-controller-Germany-socket-433mhz-rf-remote-compatible-Broadlink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8" b="10644"/>
          <a:stretch/>
        </p:blipFill>
        <p:spPr bwMode="auto">
          <a:xfrm>
            <a:off x="1958154" y="4119163"/>
            <a:ext cx="2558893" cy="186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lokTextu 6"/>
          <p:cNvSpPr txBox="1"/>
          <p:nvPr/>
        </p:nvSpPr>
        <p:spPr>
          <a:xfrm>
            <a:off x="1019748" y="1207780"/>
            <a:ext cx="2102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Transmitter</a:t>
            </a:r>
          </a:p>
        </p:txBody>
      </p:sp>
      <p:sp>
        <p:nvSpPr>
          <p:cNvPr id="14" name="BlokTextu 13"/>
          <p:cNvSpPr txBox="1"/>
          <p:nvPr/>
        </p:nvSpPr>
        <p:spPr>
          <a:xfrm>
            <a:off x="8911822" y="1203770"/>
            <a:ext cx="1603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200" dirty="0" err="1" smtClean="0"/>
              <a:t>Receiver</a:t>
            </a:r>
            <a:endParaRPr lang="sk-SK" sz="3200" dirty="0" smtClean="0"/>
          </a:p>
        </p:txBody>
      </p:sp>
      <p:pic>
        <p:nvPicPr>
          <p:cNvPr id="1038" name="Picture 14" descr="https://s3.eu-west-3.amazonaws.com/dealna/uploads/2016/06/Figure-1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5" t="24283" r="21371" b="38484"/>
          <a:stretch/>
        </p:blipFill>
        <p:spPr bwMode="auto">
          <a:xfrm>
            <a:off x="3668462" y="2070881"/>
            <a:ext cx="4176464" cy="13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Skupina 7"/>
          <p:cNvGrpSpPr/>
          <p:nvPr/>
        </p:nvGrpSpPr>
        <p:grpSpPr>
          <a:xfrm>
            <a:off x="4361727" y="1411909"/>
            <a:ext cx="3013271" cy="369338"/>
            <a:chOff x="4320519" y="1199836"/>
            <a:chExt cx="3013271" cy="369338"/>
          </a:xfrm>
        </p:grpSpPr>
        <p:sp>
          <p:nvSpPr>
            <p:cNvPr id="16" name="BlokTextu 15"/>
            <p:cNvSpPr txBox="1"/>
            <p:nvPr/>
          </p:nvSpPr>
          <p:spPr>
            <a:xfrm>
              <a:off x="4320519" y="11998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 smtClean="0"/>
                <a:t>1</a:t>
              </a:r>
            </a:p>
          </p:txBody>
        </p:sp>
        <p:sp>
          <p:nvSpPr>
            <p:cNvPr id="17" name="BlokTextu 16"/>
            <p:cNvSpPr txBox="1"/>
            <p:nvPr/>
          </p:nvSpPr>
          <p:spPr>
            <a:xfrm>
              <a:off x="7032104" y="11998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 smtClean="0"/>
                <a:t>1</a:t>
              </a:r>
            </a:p>
          </p:txBody>
        </p:sp>
        <p:sp>
          <p:nvSpPr>
            <p:cNvPr id="18" name="BlokTextu 17"/>
            <p:cNvSpPr txBox="1"/>
            <p:nvPr/>
          </p:nvSpPr>
          <p:spPr>
            <a:xfrm>
              <a:off x="5676311" y="11998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k-SK" dirty="0" smtClean="0"/>
                <a:t>0</a:t>
              </a:r>
            </a:p>
          </p:txBody>
        </p:sp>
      </p:grpSp>
      <p:cxnSp>
        <p:nvCxnSpPr>
          <p:cNvPr id="10" name="Rovná spojnica 9"/>
          <p:cNvCxnSpPr/>
          <p:nvPr/>
        </p:nvCxnSpPr>
        <p:spPr>
          <a:xfrm>
            <a:off x="3638857" y="2070881"/>
            <a:ext cx="422853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Rovná spojnica 11"/>
          <p:cNvCxnSpPr/>
          <p:nvPr/>
        </p:nvCxnSpPr>
        <p:spPr>
          <a:xfrm>
            <a:off x="5087888" y="1268760"/>
            <a:ext cx="0" cy="23042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Rovná spojnica 23"/>
          <p:cNvCxnSpPr/>
          <p:nvPr/>
        </p:nvCxnSpPr>
        <p:spPr>
          <a:xfrm>
            <a:off x="6528048" y="1344210"/>
            <a:ext cx="0" cy="230425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F96356BC-36F4-43C6-8B9A-BA630ABB3D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400" y="3854658"/>
            <a:ext cx="10609592" cy="1728192"/>
          </a:xfrm>
        </p:spPr>
        <p:txBody>
          <a:bodyPr>
            <a:normAutofit/>
          </a:bodyPr>
          <a:lstStyle/>
          <a:p>
            <a:pPr marL="804672" lvl="1" indent="-457200">
              <a:buFont typeface="Arial" panose="020B0604020202020204" pitchFamily="34" charset="0"/>
              <a:buChar char="•"/>
            </a:pPr>
            <a:endParaRPr lang="en-US" sz="2800" b="1" noProof="0" dirty="0" smtClean="0">
              <a:solidFill>
                <a:srgbClr val="FF0000"/>
              </a:solidFill>
            </a:endParaRPr>
          </a:p>
          <a:p>
            <a:pPr lvl="1" algn="ctr"/>
            <a:r>
              <a:rPr lang="en-US" sz="5400" noProof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Thank you for</a:t>
            </a:r>
            <a:r>
              <a:rPr lang="sk-SK" sz="5400" noProof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k-SK" sz="5400" noProof="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your</a:t>
            </a:r>
            <a:r>
              <a:rPr lang="en-US" sz="5400" noProof="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attention.</a:t>
            </a:r>
          </a:p>
          <a:p>
            <a:pPr marL="804672" lvl="1" indent="-457200">
              <a:buFont typeface="Arial" panose="020B0604020202020204" pitchFamily="34" charset="0"/>
              <a:buChar char="•"/>
            </a:pPr>
            <a:endParaRPr lang="en-US" sz="2800" noProof="0" dirty="0" smtClean="0"/>
          </a:p>
          <a:p>
            <a:pPr marL="804672" lvl="1" indent="-457200">
              <a:buFont typeface="Arial" panose="020B0604020202020204" pitchFamily="34" charset="0"/>
              <a:buChar char="•"/>
            </a:pPr>
            <a:endParaRPr lang="en-US" sz="2800" noProof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noProof="0" dirty="0"/>
          </a:p>
        </p:txBody>
      </p:sp>
      <p:pic>
        <p:nvPicPr>
          <p:cNvPr id="4" name="Picture 2" descr="@acptools">
            <a:extLst>
              <a:ext uri="{FF2B5EF4-FFF2-40B4-BE49-F238E27FC236}">
                <a16:creationId xmlns:a16="http://schemas.microsoft.com/office/drawing/2014/main" id="{ABD35FBF-404B-4976-9982-BFFC4FF24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794987"/>
            <a:ext cx="1339492" cy="13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5E9159B6-6722-4DE4-AC34-A2367D0E27E7}"/>
              </a:ext>
            </a:extLst>
          </p:cNvPr>
          <p:cNvSpPr txBox="1"/>
          <p:nvPr/>
        </p:nvSpPr>
        <p:spPr>
          <a:xfrm>
            <a:off x="4007768" y="1926124"/>
            <a:ext cx="5711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ACP: </a:t>
            </a:r>
          </a:p>
          <a:p>
            <a:r>
              <a:rPr lang="en-US" sz="3200" b="1" dirty="0"/>
              <a:t>new way of Arduino prototyping</a:t>
            </a:r>
            <a:endParaRPr lang="sk-SK" sz="3200" b="1" dirty="0"/>
          </a:p>
        </p:txBody>
      </p:sp>
      <p:sp>
        <p:nvSpPr>
          <p:cNvPr id="5" name="BlokTextu 4"/>
          <p:cNvSpPr txBox="1"/>
          <p:nvPr/>
        </p:nvSpPr>
        <p:spPr>
          <a:xfrm>
            <a:off x="4404721" y="3003342"/>
            <a:ext cx="284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https://github.com/acptools</a:t>
            </a:r>
          </a:p>
        </p:txBody>
      </p:sp>
      <p:pic>
        <p:nvPicPr>
          <p:cNvPr id="8" name="Obrázo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05" y="3043992"/>
            <a:ext cx="290916" cy="28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://retis.sssup.it/~p.buonocunto/img_arduino/0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03" y="1096451"/>
            <a:ext cx="4127919" cy="232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 solutions</a:t>
            </a:r>
            <a:endParaRPr lang="en-US" dirty="0"/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3462204"/>
            <a:ext cx="4527806" cy="2611888"/>
          </a:xfrm>
          <a:prstGeom prst="rect">
            <a:avLst/>
          </a:prstGeom>
        </p:spPr>
      </p:pic>
      <p:pic>
        <p:nvPicPr>
          <p:cNvPr id="2050" name="Picture 2" descr="http://www.state-machine.com/qm/logo_ql_T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19" y="5262573"/>
            <a:ext cx="30480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m_qhsm-sty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69" y="3678397"/>
            <a:ext cx="4286701" cy="131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retis.sssup.it/~p.buonocunto/img_arduino/logoArte_6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76" y="1998947"/>
            <a:ext cx="798638" cy="8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16458" y="1737282"/>
            <a:ext cx="3868101" cy="123110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k-SK" altLang="sk-SK" sz="900" dirty="0" err="1">
                <a:solidFill>
                  <a:srgbClr val="D73A49"/>
                </a:solidFill>
                <a:latin typeface="SFMono-Regular"/>
              </a:rPr>
              <a:t>void</a:t>
            </a: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sk-SK" altLang="sk-SK" sz="900" dirty="0" err="1">
                <a:solidFill>
                  <a:srgbClr val="6F42C1"/>
                </a:solidFill>
                <a:latin typeface="SFMono-Regular"/>
              </a:rPr>
              <a:t>setup</a:t>
            </a: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() { </a:t>
            </a:r>
            <a:endParaRPr lang="sk-SK" altLang="sk-SK" sz="900" dirty="0" smtClean="0">
              <a:solidFill>
                <a:srgbClr val="24292E"/>
              </a:solidFill>
              <a:latin typeface="SFMono-Regular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sk-SK" altLang="sk-SK" sz="900" dirty="0" smtClean="0">
                <a:solidFill>
                  <a:srgbClr val="24292E"/>
                </a:solidFill>
                <a:latin typeface="SFMono-Regular"/>
              </a:rPr>
              <a:t>   </a:t>
            </a:r>
            <a:r>
              <a:rPr lang="sk-SK" altLang="sk-SK" sz="900" dirty="0" smtClean="0">
                <a:solidFill>
                  <a:srgbClr val="6A737D"/>
                </a:solidFill>
                <a:latin typeface="SFMono-Regular"/>
              </a:rPr>
              <a:t>// </a:t>
            </a:r>
            <a:r>
              <a:rPr lang="sk-SK" altLang="sk-SK" sz="900" dirty="0" err="1" smtClean="0">
                <a:solidFill>
                  <a:srgbClr val="6A737D"/>
                </a:solidFill>
                <a:latin typeface="SFMono-Regular"/>
              </a:rPr>
              <a:t>Setup</a:t>
            </a:r>
            <a:endParaRPr lang="sk-SK" altLang="sk-SK" sz="900" dirty="0" smtClean="0">
              <a:solidFill>
                <a:srgbClr val="6A737D"/>
              </a:solidFill>
              <a:latin typeface="SFMono-Regular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k-SK" altLang="sk-SK" sz="900" dirty="0" smtClean="0">
                <a:solidFill>
                  <a:srgbClr val="24292E"/>
                </a:solidFill>
                <a:latin typeface="SFMono-Regular"/>
              </a:rPr>
              <a:t>    </a:t>
            </a:r>
            <a:r>
              <a:rPr lang="sk-SK" altLang="sk-SK" sz="900" dirty="0" err="1" smtClean="0">
                <a:solidFill>
                  <a:srgbClr val="24292E"/>
                </a:solidFill>
                <a:latin typeface="SFMono-Regular"/>
              </a:rPr>
              <a:t>gEM.</a:t>
            </a:r>
            <a:r>
              <a:rPr lang="sk-SK" altLang="sk-SK" sz="900" dirty="0" err="1" smtClean="0">
                <a:solidFill>
                  <a:srgbClr val="005CC5"/>
                </a:solidFill>
                <a:latin typeface="SFMono-Regular"/>
              </a:rPr>
              <a:t>addListener</a:t>
            </a: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( </a:t>
            </a:r>
            <a:r>
              <a:rPr lang="sk-SK" altLang="sk-SK" sz="900" dirty="0" err="1">
                <a:solidFill>
                  <a:srgbClr val="24292E"/>
                </a:solidFill>
                <a:latin typeface="SFMono-Regular"/>
              </a:rPr>
              <a:t>EventManager</a:t>
            </a: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::</a:t>
            </a:r>
            <a:r>
              <a:rPr lang="sk-SK" altLang="sk-SK" sz="900" dirty="0">
                <a:solidFill>
                  <a:srgbClr val="005CC5"/>
                </a:solidFill>
                <a:latin typeface="SFMono-Regular"/>
              </a:rPr>
              <a:t>kEventUser0</a:t>
            </a: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, </a:t>
            </a:r>
            <a:r>
              <a:rPr lang="sk-SK" altLang="sk-SK" sz="900" dirty="0" err="1">
                <a:solidFill>
                  <a:srgbClr val="24292E"/>
                </a:solidFill>
                <a:latin typeface="SFMono-Regular"/>
              </a:rPr>
              <a:t>listener</a:t>
            </a: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 ); </a:t>
            </a:r>
            <a:endParaRPr lang="sk-SK" altLang="sk-SK" sz="900" dirty="0" smtClean="0">
              <a:solidFill>
                <a:srgbClr val="24292E"/>
              </a:solidFill>
              <a:latin typeface="SFMono-Regular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k-SK" altLang="sk-SK" sz="900" dirty="0" smtClean="0">
                <a:solidFill>
                  <a:srgbClr val="24292E"/>
                </a:solidFill>
                <a:latin typeface="SFMono-Regular"/>
              </a:rPr>
              <a:t>}</a:t>
            </a:r>
            <a:r>
              <a:rPr lang="sk-SK" altLang="sk-SK" sz="800" dirty="0" smtClean="0"/>
              <a:t> </a:t>
            </a:r>
            <a:endParaRPr lang="sk-SK" altLang="sk-SK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altLang="sk-SK" sz="900" b="0" i="0" u="none" strike="noStrike" cap="none" normalizeH="0" baseline="0" dirty="0" smtClean="0">
              <a:ln>
                <a:noFill/>
              </a:ln>
              <a:solidFill>
                <a:srgbClr val="D73A49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D73A49"/>
                </a:solidFill>
                <a:effectLst/>
                <a:latin typeface="SFMono-Regular"/>
              </a:rPr>
              <a:t>void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F42C1"/>
                </a:solidFill>
                <a:effectLst/>
                <a:latin typeface="SFMono-Regular"/>
              </a:rPr>
              <a:t>loop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sk-SK" altLang="sk-SK" sz="900" dirty="0" smtClean="0">
                <a:solidFill>
                  <a:srgbClr val="24292E"/>
                </a:solidFill>
                <a:latin typeface="SFMono-Regular"/>
              </a:rPr>
              <a:t>   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//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Handle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any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events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that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 are in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the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6A737D"/>
                </a:solidFill>
                <a:effectLst/>
                <a:latin typeface="SFMono-Regular"/>
              </a:rPr>
              <a:t>queue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900" dirty="0">
                <a:solidFill>
                  <a:srgbClr val="24292E"/>
                </a:solidFill>
                <a:latin typeface="SFMono-Regular"/>
              </a:rPr>
              <a:t> </a:t>
            </a:r>
            <a:r>
              <a:rPr lang="sk-SK" altLang="sk-SK" sz="900" dirty="0" smtClean="0">
                <a:solidFill>
                  <a:srgbClr val="24292E"/>
                </a:solidFill>
                <a:latin typeface="SFMono-Regular"/>
              </a:rPr>
              <a:t>   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gEM.</a:t>
            </a:r>
            <a:r>
              <a:rPr kumimoji="0" lang="sk-SK" altLang="sk-SK" sz="900" b="0" i="0" u="none" strike="noStrike" cap="none" normalizeH="0" baseline="0" dirty="0" err="1" smtClean="0">
                <a:ln>
                  <a:noFill/>
                </a:ln>
                <a:solidFill>
                  <a:srgbClr val="005CC5"/>
                </a:solidFill>
                <a:effectLst/>
                <a:latin typeface="SFMono-Regular"/>
              </a:rPr>
              <a:t>processEvent</a:t>
            </a:r>
            <a:r>
              <a:rPr kumimoji="0" lang="sk-SK" altLang="sk-SK" sz="900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();</a:t>
            </a:r>
            <a:r>
              <a:rPr kumimoji="0" lang="sk-SK" altLang="sk-SK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k-SK" altLang="sk-SK" sz="800" dirty="0">
                <a:latin typeface="Arial" panose="020B0604020202020204" pitchFamily="34" charset="0"/>
              </a:rPr>
              <a:t>}</a:t>
            </a:r>
            <a:endParaRPr kumimoji="0" lang="sk-SK" altLang="sk-SK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BlokTextu 11"/>
          <p:cNvSpPr txBox="1"/>
          <p:nvPr/>
        </p:nvSpPr>
        <p:spPr>
          <a:xfrm>
            <a:off x="6888088" y="1310061"/>
            <a:ext cx="3214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 smtClean="0"/>
              <a:t>Arduino </a:t>
            </a:r>
            <a:r>
              <a:rPr lang="sk-SK" b="1" dirty="0" err="1" smtClean="0"/>
              <a:t>EventManager</a:t>
            </a:r>
            <a:endParaRPr lang="sk-SK" b="1" dirty="0" smtClean="0"/>
          </a:p>
        </p:txBody>
      </p:sp>
    </p:spTree>
    <p:extLst>
      <p:ext uri="{BB962C8B-B14F-4D97-AF65-F5344CB8AC3E}">
        <p14:creationId xmlns:p14="http://schemas.microsoft.com/office/powerpoint/2010/main" val="42497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20EC41-514C-4B66-ACA0-E7A84B0D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Why smarter microcontrollers?</a:t>
            </a:r>
            <a:endParaRPr lang="en-US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249F7D-C4FA-4E36-BAC4-A6606A0C0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368472"/>
              </p:ext>
            </p:extLst>
          </p:nvPr>
        </p:nvGraphicFramePr>
        <p:xfrm>
          <a:off x="-922130" y="1052736"/>
          <a:ext cx="7088336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Rovná spojnica 12">
            <a:extLst>
              <a:ext uri="{FF2B5EF4-FFF2-40B4-BE49-F238E27FC236}">
                <a16:creationId xmlns:a16="http://schemas.microsoft.com/office/drawing/2014/main" id="{092BECB0-CDCF-4806-A58A-EECFD9850300}"/>
              </a:ext>
            </a:extLst>
          </p:cNvPr>
          <p:cNvCxnSpPr/>
          <p:nvPr/>
        </p:nvCxnSpPr>
        <p:spPr>
          <a:xfrm>
            <a:off x="5442424" y="1013980"/>
            <a:ext cx="0" cy="5256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B64BF34-6AFA-49D6-AD31-1E4AAFE0D9F8}"/>
              </a:ext>
            </a:extLst>
          </p:cNvPr>
          <p:cNvSpPr txBox="1">
            <a:spLocks/>
          </p:cNvSpPr>
          <p:nvPr/>
        </p:nvSpPr>
        <p:spPr>
          <a:xfrm>
            <a:off x="6384032" y="1210289"/>
            <a:ext cx="5328592" cy="5099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IoT </a:t>
            </a:r>
            <a:r>
              <a:rPr lang="en-US" sz="3000"/>
              <a:t>- </a:t>
            </a:r>
            <a:r>
              <a:rPr lang="en-US" sz="3000" smtClean="0"/>
              <a:t>shift:</a:t>
            </a:r>
            <a:endParaRPr lang="en-US" sz="3000" dirty="0"/>
          </a:p>
          <a:p>
            <a:r>
              <a:rPr lang="en-US" sz="3000" b="1" dirty="0"/>
              <a:t>fog/edge computing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local processing</a:t>
            </a:r>
            <a:r>
              <a:rPr lang="en-US" sz="3000" b="1" dirty="0"/>
              <a:t> </a:t>
            </a:r>
            <a:r>
              <a:rPr lang="en-US" sz="3000" dirty="0"/>
              <a:t>= more complex local code (e.g. firmware in MCU)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 descr="VÃ½sledok vyhÄ¾adÃ¡vania obrÃ¡zkov pre dopyt arduino nano">
            <a:extLst>
              <a:ext uri="{FF2B5EF4-FFF2-40B4-BE49-F238E27FC236}">
                <a16:creationId xmlns:a16="http://schemas.microsoft.com/office/drawing/2014/main" id="{7EE39F4B-7C77-46AC-9554-D7CC09756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9" b="10689"/>
          <a:stretch/>
        </p:blipFill>
        <p:spPr bwMode="auto">
          <a:xfrm>
            <a:off x="6904023" y="3807267"/>
            <a:ext cx="3466356" cy="24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openfogconsortium.org/wp-content/uploads/Arm_logo_white_150MN.png">
            <a:extLst>
              <a:ext uri="{FF2B5EF4-FFF2-40B4-BE49-F238E27FC236}">
                <a16:creationId xmlns:a16="http://schemas.microsoft.com/office/drawing/2014/main" id="{03F0B02C-F2A0-424A-B7F2-81CA9617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07" y="2169102"/>
            <a:ext cx="619124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isco-logo white">
            <a:extLst>
              <a:ext uri="{FF2B5EF4-FFF2-40B4-BE49-F238E27FC236}">
                <a16:creationId xmlns:a16="http://schemas.microsoft.com/office/drawing/2014/main" id="{98960FFF-3B42-4263-BAE5-369383E70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196" y="2595226"/>
            <a:ext cx="911547" cy="48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ntel-logo white">
            <a:extLst>
              <a:ext uri="{FF2B5EF4-FFF2-40B4-BE49-F238E27FC236}">
                <a16:creationId xmlns:a16="http://schemas.microsoft.com/office/drawing/2014/main" id="{789D6C2A-ED03-42EA-A14C-B7704347D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159" y="3329593"/>
            <a:ext cx="6667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ell-logo white">
            <a:extLst>
              <a:ext uri="{FF2B5EF4-FFF2-40B4-BE49-F238E27FC236}">
                <a16:creationId xmlns:a16="http://schemas.microsoft.com/office/drawing/2014/main" id="{6ACAA719-A9B4-406A-93D5-B9EC0ACC1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004" y="3991976"/>
            <a:ext cx="578531" cy="57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Microsoft-logo white">
            <a:extLst>
              <a:ext uri="{FF2B5EF4-FFF2-40B4-BE49-F238E27FC236}">
                <a16:creationId xmlns:a16="http://schemas.microsoft.com/office/drawing/2014/main" id="{8E004EFF-6A58-4E7D-92B0-7C2A3F42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7652" y="4822915"/>
            <a:ext cx="1151091" cy="24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Princeton-logo white">
            <a:extLst>
              <a:ext uri="{FF2B5EF4-FFF2-40B4-BE49-F238E27FC236}">
                <a16:creationId xmlns:a16="http://schemas.microsoft.com/office/drawing/2014/main" id="{12975D9F-E10E-4E15-9807-C418298B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941" y="5321261"/>
            <a:ext cx="1415802" cy="39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VÃ½sledok vyhÄ¾adÃ¡vania obrÃ¡zkov">
            <a:extLst>
              <a:ext uri="{FF2B5EF4-FFF2-40B4-BE49-F238E27FC236}">
                <a16:creationId xmlns:a16="http://schemas.microsoft.com/office/drawing/2014/main" id="{EF953138-3298-44AD-AF7A-3EFFFD0F1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969" y="1141084"/>
            <a:ext cx="1644774" cy="9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20EC41-514C-4B66-ACA0-E7A84B0D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Complex code? No problem in 2018</a:t>
            </a:r>
            <a:endParaRPr lang="en-US" noProof="0" dirty="0"/>
          </a:p>
        </p:txBody>
      </p:sp>
      <p:pic>
        <p:nvPicPr>
          <p:cNvPr id="3076" name="Picture 4" descr="VÃ½sledok vyhÄ¾adÃ¡vania obrÃ¡zkov pre dopyt node red">
            <a:extLst>
              <a:ext uri="{FF2B5EF4-FFF2-40B4-BE49-F238E27FC236}">
                <a16:creationId xmlns:a16="http://schemas.microsoft.com/office/drawing/2014/main" id="{2C19B325-9C7E-416F-AF76-BE3DD9EA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589">
            <a:off x="1143942" y="1283417"/>
            <a:ext cx="5426968" cy="289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VÃ½sledok vyhÄ¾adÃ¡vania obrÃ¡zkov pre dopyt javafx scene editor">
            <a:extLst>
              <a:ext uri="{FF2B5EF4-FFF2-40B4-BE49-F238E27FC236}">
                <a16:creationId xmlns:a16="http://schemas.microsoft.com/office/drawing/2014/main" id="{57C445B6-D28B-42E7-9F55-7CD04E1AE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3155">
            <a:off x="552530" y="3260199"/>
            <a:ext cx="4233813" cy="276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03CB3BE-6832-48EE-A3BC-BC4DF64B3369}"/>
              </a:ext>
            </a:extLst>
          </p:cNvPr>
          <p:cNvSpPr txBox="1">
            <a:spLocks/>
          </p:cNvSpPr>
          <p:nvPr/>
        </p:nvSpPr>
        <p:spPr>
          <a:xfrm>
            <a:off x="7608167" y="1052737"/>
            <a:ext cx="4464497" cy="5099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IDE support</a:t>
            </a:r>
          </a:p>
          <a:p>
            <a:r>
              <a:rPr lang="en-US" sz="3000" b="1" dirty="0">
                <a:solidFill>
                  <a:srgbClr val="FF0000"/>
                </a:solidFill>
              </a:rPr>
              <a:t>Visual editors </a:t>
            </a:r>
            <a:r>
              <a:rPr lang="en-US" sz="3000" dirty="0"/>
              <a:t>for everything:</a:t>
            </a:r>
          </a:p>
          <a:p>
            <a:pPr lvl="1"/>
            <a:r>
              <a:rPr lang="en-US" sz="2800" dirty="0"/>
              <a:t>configurations</a:t>
            </a:r>
          </a:p>
          <a:p>
            <a:pPr lvl="1"/>
            <a:r>
              <a:rPr lang="en-US" sz="2800" dirty="0"/>
              <a:t>window forms</a:t>
            </a:r>
          </a:p>
          <a:p>
            <a:pPr lvl="1"/>
            <a:r>
              <a:rPr lang="en-US" sz="2800" dirty="0"/>
              <a:t>scenes/activities</a:t>
            </a:r>
          </a:p>
          <a:p>
            <a:pPr lvl="1"/>
            <a:r>
              <a:rPr lang="en-US" sz="2800" dirty="0"/>
              <a:t>IoT flows</a:t>
            </a:r>
          </a:p>
          <a:p>
            <a:endParaRPr lang="en-US" sz="3000" dirty="0"/>
          </a:p>
          <a:p>
            <a:r>
              <a:rPr lang="en-US" sz="3000" dirty="0"/>
              <a:t>Click, configure, </a:t>
            </a:r>
            <a:r>
              <a:rPr lang="sk-SK" sz="3000" dirty="0"/>
              <a:t/>
            </a:r>
            <a:br>
              <a:rPr lang="sk-SK" sz="3000" dirty="0"/>
            </a:br>
            <a:r>
              <a:rPr lang="en-US" sz="3000" dirty="0" smtClean="0"/>
              <a:t>generate </a:t>
            </a:r>
            <a:r>
              <a:rPr lang="en-US" sz="3000" dirty="0" smtClean="0"/>
              <a:t>(</a:t>
            </a:r>
            <a:r>
              <a:rPr lang="sk-SK" sz="3000" dirty="0" err="1" smtClean="0"/>
              <a:t>an</a:t>
            </a:r>
            <a:r>
              <a:rPr lang="sk-SK" sz="3000" dirty="0" smtClean="0"/>
              <a:t> </a:t>
            </a:r>
            <a:r>
              <a:rPr lang="en-US" sz="3000" dirty="0" smtClean="0"/>
              <a:t>application</a:t>
            </a:r>
            <a:r>
              <a:rPr lang="en-US" sz="30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078" name="Picture 6" descr="VÃ½sledok vyhÄ¾adÃ¡vania obrÃ¡zkov pre dopyt property editor">
            <a:extLst>
              <a:ext uri="{FF2B5EF4-FFF2-40B4-BE49-F238E27FC236}">
                <a16:creationId xmlns:a16="http://schemas.microsoft.com/office/drawing/2014/main" id="{2A466F80-3F30-47D5-A86B-FAF94586D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731" y="2265783"/>
            <a:ext cx="2415845" cy="388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18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20EC41-514C-4B66-ACA0-E7A84B0D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Trade-offs</a:t>
            </a:r>
            <a:endParaRPr lang="en-US" noProof="0" dirty="0"/>
          </a:p>
        </p:txBody>
      </p:sp>
      <p:pic>
        <p:nvPicPr>
          <p:cNvPr id="4098" name="Picture 2" descr="VÃ½sledok vyhÄ¾adÃ¡vania obrÃ¡zkov pre dopyt balancing scales">
            <a:extLst>
              <a:ext uri="{FF2B5EF4-FFF2-40B4-BE49-F238E27FC236}">
                <a16:creationId xmlns:a16="http://schemas.microsoft.com/office/drawing/2014/main" id="{130A5A67-8563-406B-B2DD-FEFD0181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1988840"/>
            <a:ext cx="4369668" cy="213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6AD9F068-33A7-4D66-A485-CBCAB91AAC9F}"/>
              </a:ext>
            </a:extLst>
          </p:cNvPr>
          <p:cNvSpPr txBox="1"/>
          <p:nvPr/>
        </p:nvSpPr>
        <p:spPr>
          <a:xfrm>
            <a:off x="521580" y="1412776"/>
            <a:ext cx="19840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Reusability</a:t>
            </a:r>
            <a:r>
              <a:rPr lang="sk-SK" b="1" dirty="0" smtClean="0"/>
              <a:t>, </a:t>
            </a:r>
          </a:p>
          <a:p>
            <a:pPr algn="ctr"/>
            <a:r>
              <a:rPr lang="sk-SK" b="1" dirty="0" smtClean="0"/>
              <a:t>e</a:t>
            </a:r>
            <a:r>
              <a:rPr lang="en-US" b="1" dirty="0" err="1" smtClean="0"/>
              <a:t>asy</a:t>
            </a:r>
            <a:r>
              <a:rPr lang="en-US" b="1" dirty="0" smtClean="0"/>
              <a:t> development</a:t>
            </a:r>
            <a:r>
              <a:rPr lang="sk-SK" b="1" dirty="0"/>
              <a:t> </a:t>
            </a:r>
            <a:endParaRPr lang="sk-SK" b="1" dirty="0" smtClean="0"/>
          </a:p>
          <a:p>
            <a:pPr algn="ctr"/>
            <a:r>
              <a:rPr lang="sk-SK" b="1" dirty="0" smtClean="0"/>
              <a:t>(e</a:t>
            </a:r>
            <a:r>
              <a:rPr lang="en-US" b="1" dirty="0" err="1" smtClean="0"/>
              <a:t>ffort</a:t>
            </a:r>
            <a:r>
              <a:rPr lang="en-US" b="1" dirty="0" smtClean="0"/>
              <a:t>, </a:t>
            </a:r>
            <a:r>
              <a:rPr lang="sk-SK" b="1" dirty="0" smtClean="0"/>
              <a:t>t</a:t>
            </a:r>
            <a:r>
              <a:rPr lang="en-US" b="1" dirty="0" err="1" smtClean="0"/>
              <a:t>ime</a:t>
            </a:r>
            <a:r>
              <a:rPr lang="sk-SK" b="1" dirty="0" smtClean="0"/>
              <a:t>)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C6B89755-1D17-4C38-8693-A2F0FD326928}"/>
              </a:ext>
            </a:extLst>
          </p:cNvPr>
          <p:cNvSpPr txBox="1"/>
          <p:nvPr/>
        </p:nvSpPr>
        <p:spPr>
          <a:xfrm>
            <a:off x="2943640" y="1412776"/>
            <a:ext cx="2484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b="1" dirty="0"/>
              <a:t>General and </a:t>
            </a:r>
            <a:r>
              <a:rPr lang="en-US" b="1" dirty="0"/>
              <a:t/>
            </a:r>
            <a:br>
              <a:rPr lang="en-US" b="1" dirty="0"/>
            </a:br>
            <a:r>
              <a:rPr lang="sk-SK" b="1" dirty="0" err="1"/>
              <a:t>non</a:t>
            </a:r>
            <a:r>
              <a:rPr lang="en-US" b="1" dirty="0"/>
              <a:t>-optimized </a:t>
            </a:r>
            <a:r>
              <a:rPr lang="en-US" b="1" dirty="0" smtClean="0"/>
              <a:t>code</a:t>
            </a:r>
            <a:r>
              <a:rPr lang="sk-SK" b="1" dirty="0"/>
              <a:t>, </a:t>
            </a:r>
            <a:br>
              <a:rPr lang="sk-SK" b="1" dirty="0"/>
            </a:br>
            <a:r>
              <a:rPr lang="sk-SK" b="1" dirty="0" err="1"/>
              <a:t>difficult</a:t>
            </a:r>
            <a:r>
              <a:rPr lang="sk-SK" b="1" dirty="0"/>
              <a:t> </a:t>
            </a:r>
            <a:r>
              <a:rPr lang="sk-SK" b="1" dirty="0" err="1"/>
              <a:t>tuning</a:t>
            </a:r>
            <a:endParaRPr lang="sk-SK" b="1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F08E81E5-3389-4B65-82F2-E73FC4202D14}"/>
              </a:ext>
            </a:extLst>
          </p:cNvPr>
          <p:cNvSpPr txBox="1"/>
          <p:nvPr/>
        </p:nvSpPr>
        <p:spPr>
          <a:xfrm>
            <a:off x="823039" y="4772069"/>
            <a:ext cx="4817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Clear winner in </a:t>
            </a:r>
            <a:r>
              <a:rPr lang="sk-SK" sz="2800" b="1" dirty="0" err="1" smtClean="0"/>
              <a:t>the</a:t>
            </a:r>
            <a:r>
              <a:rPr lang="sk-SK" sz="2800" b="1" dirty="0" smtClean="0"/>
              <a:t> </a:t>
            </a:r>
            <a:r>
              <a:rPr lang="en-US" sz="2800" b="1" dirty="0"/>
              <a:t>″</a:t>
            </a:r>
            <a:r>
              <a:rPr lang="en-US" sz="2800" b="1" dirty="0" smtClean="0"/>
              <a:t>big world”</a:t>
            </a:r>
            <a:endParaRPr lang="en-US" sz="2800" b="1" dirty="0"/>
          </a:p>
        </p:txBody>
      </p:sp>
      <p:graphicFrame>
        <p:nvGraphicFramePr>
          <p:cNvPr id="5" name="Tabuľka 4">
            <a:extLst>
              <a:ext uri="{FF2B5EF4-FFF2-40B4-BE49-F238E27FC236}">
                <a16:creationId xmlns:a16="http://schemas.microsoft.com/office/drawing/2014/main" id="{CC6783F3-2677-454D-BD3E-612D455F1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443635"/>
              </p:ext>
            </p:extLst>
          </p:nvPr>
        </p:nvGraphicFramePr>
        <p:xfrm>
          <a:off x="7680176" y="1194510"/>
          <a:ext cx="4248718" cy="1352169"/>
        </p:xfrm>
        <a:graphic>
          <a:graphicData uri="http://schemas.openxmlformats.org/drawingml/2006/table">
            <a:tbl>
              <a:tblPr/>
              <a:tblGrid>
                <a:gridCol w="2078930">
                  <a:extLst>
                    <a:ext uri="{9D8B030D-6E8A-4147-A177-3AD203B41FA5}">
                      <a16:colId xmlns:a16="http://schemas.microsoft.com/office/drawing/2014/main" val="2518661964"/>
                    </a:ext>
                  </a:extLst>
                </a:gridCol>
                <a:gridCol w="2169788">
                  <a:extLst>
                    <a:ext uri="{9D8B030D-6E8A-4147-A177-3AD203B41FA5}">
                      <a16:colId xmlns:a16="http://schemas.microsoft.com/office/drawing/2014/main" val="2412271252"/>
                    </a:ext>
                  </a:extLst>
                </a:gridCol>
              </a:tblGrid>
              <a:tr h="631611">
                <a:tc>
                  <a:txBody>
                    <a:bodyPr/>
                    <a:lstStyle/>
                    <a:p>
                      <a:r>
                        <a:rPr lang="en-US" sz="1800" noProof="0" dirty="0" smtClean="0">
                          <a:effectLst/>
                        </a:rPr>
                        <a:t>Flash memory</a:t>
                      </a:r>
                      <a:endParaRPr lang="en-US" sz="1800" noProof="0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noProof="0" dirty="0">
                          <a:solidFill>
                            <a:srgbClr val="FF0000"/>
                          </a:solidFill>
                          <a:effectLst/>
                        </a:rPr>
                        <a:t>32 KB </a:t>
                      </a:r>
                      <a:r>
                        <a:rPr lang="en-US" sz="1800" noProof="0" dirty="0">
                          <a:effectLst/>
                        </a:rPr>
                        <a:t>of which 2 KB </a:t>
                      </a:r>
                      <a:r>
                        <a:rPr lang="sk-SK" sz="1800" noProof="0" dirty="0" err="1" smtClean="0">
                          <a:effectLst/>
                        </a:rPr>
                        <a:t>is</a:t>
                      </a:r>
                      <a:r>
                        <a:rPr lang="sk-SK" sz="1800" noProof="0" dirty="0" smtClean="0">
                          <a:effectLst/>
                        </a:rPr>
                        <a:t> </a:t>
                      </a:r>
                      <a:r>
                        <a:rPr lang="en-US" sz="1800" noProof="0" dirty="0" smtClean="0">
                          <a:effectLst/>
                        </a:rPr>
                        <a:t>used </a:t>
                      </a:r>
                      <a:r>
                        <a:rPr lang="en-US" sz="1800" noProof="0" dirty="0">
                          <a:effectLst/>
                        </a:rPr>
                        <a:t>by bootloader</a:t>
                      </a: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850167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r>
                        <a:rPr lang="en-US" sz="1800" noProof="0" dirty="0" smtClean="0">
                          <a:effectLst/>
                        </a:rPr>
                        <a:t>SRAM</a:t>
                      </a:r>
                      <a:endParaRPr lang="en-US" sz="1800" noProof="0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noProof="0" dirty="0" smtClean="0">
                          <a:solidFill>
                            <a:srgbClr val="FF0000"/>
                          </a:solidFill>
                          <a:effectLst/>
                        </a:rPr>
                        <a:t>2 KB</a:t>
                      </a:r>
                      <a:endParaRPr lang="en-US" sz="18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90887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r>
                        <a:rPr lang="en-US" sz="1800" noProof="0" dirty="0" smtClean="0">
                          <a:effectLst/>
                        </a:rPr>
                        <a:t>Clock speed</a:t>
                      </a:r>
                      <a:endParaRPr lang="en-US" sz="1800" noProof="0" dirty="0"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noProof="0" dirty="0" smtClean="0">
                          <a:solidFill>
                            <a:srgbClr val="FF0000"/>
                          </a:solidFill>
                          <a:effectLst/>
                        </a:rPr>
                        <a:t>16 MHz</a:t>
                      </a:r>
                      <a:endParaRPr lang="en-US" sz="1800" b="1" noProof="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64945" marR="64945" marT="32473" marB="3247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506935"/>
                  </a:ext>
                </a:extLst>
              </a:tr>
            </a:tbl>
          </a:graphicData>
        </a:graphic>
      </p:graphicFrame>
      <p:sp>
        <p:nvSpPr>
          <p:cNvPr id="13" name="BlokTextu 12">
            <a:extLst>
              <a:ext uri="{FF2B5EF4-FFF2-40B4-BE49-F238E27FC236}">
                <a16:creationId xmlns:a16="http://schemas.microsoft.com/office/drawing/2014/main" id="{D3BD200D-1A1C-4377-B06B-48F9A9FA02FE}"/>
              </a:ext>
            </a:extLst>
          </p:cNvPr>
          <p:cNvSpPr txBox="1"/>
          <p:nvPr/>
        </p:nvSpPr>
        <p:spPr>
          <a:xfrm>
            <a:off x="8020589" y="3065111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MCU w</a:t>
            </a:r>
            <a:r>
              <a:rPr lang="sk-SK" sz="3600" b="1" dirty="0" err="1"/>
              <a:t>inner</a:t>
            </a:r>
            <a:r>
              <a:rPr lang="en-US" sz="3600" b="1" dirty="0"/>
              <a:t>: </a:t>
            </a:r>
            <a:br>
              <a:rPr lang="en-US" sz="3600" b="1" dirty="0"/>
            </a:br>
            <a:r>
              <a:rPr lang="en-US" sz="3600" b="1" dirty="0">
                <a:solidFill>
                  <a:srgbClr val="FF0000"/>
                </a:solidFill>
              </a:rPr>
              <a:t>old-school C/C++</a:t>
            </a:r>
            <a:r>
              <a:rPr lang="en-US" sz="3600" b="1" dirty="0"/>
              <a:t> programming</a:t>
            </a:r>
            <a:endParaRPr lang="sk-SK" sz="3600" b="1" dirty="0"/>
          </a:p>
        </p:txBody>
      </p:sp>
      <p:pic>
        <p:nvPicPr>
          <p:cNvPr id="12" name="Picture 2" descr="VÃ½sledok vyhÄ¾adÃ¡vania obrÃ¡zkov pre dopyt arduino nano">
            <a:extLst>
              <a:ext uri="{FF2B5EF4-FFF2-40B4-BE49-F238E27FC236}">
                <a16:creationId xmlns:a16="http://schemas.microsoft.com/office/drawing/2014/main" id="{648ABAE7-07FC-4AE5-8A07-7271FD1AA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9" b="10689"/>
          <a:stretch/>
        </p:blipFill>
        <p:spPr bwMode="auto">
          <a:xfrm>
            <a:off x="5302701" y="1232263"/>
            <a:ext cx="1978122" cy="140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VÃ½sledok vyhÄ¾adÃ¡vania obrÃ¡zkov pre dopyt arduino ide">
            <a:extLst>
              <a:ext uri="{FF2B5EF4-FFF2-40B4-BE49-F238E27FC236}">
                <a16:creationId xmlns:a16="http://schemas.microsoft.com/office/drawing/2014/main" id="{E4AD0326-413A-40BF-BD6E-BBBAB56F0E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4108" name="Picture 12" descr="VÃ½sledok vyhÄ¾adÃ¡vania obrÃ¡zkov pre dopyt arduino logo">
            <a:extLst>
              <a:ext uri="{FF2B5EF4-FFF2-40B4-BE49-F238E27FC236}">
                <a16:creationId xmlns:a16="http://schemas.microsoft.com/office/drawing/2014/main" id="{7A483B21-8A7D-4787-B933-07EFD6C4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92" y="2840957"/>
            <a:ext cx="1728192" cy="11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BlokTextu 13">
            <a:extLst>
              <a:ext uri="{FF2B5EF4-FFF2-40B4-BE49-F238E27FC236}">
                <a16:creationId xmlns:a16="http://schemas.microsoft.com/office/drawing/2014/main" id="{B61E6955-3E87-4DA0-9C6A-2BC2B9BCBBD6}"/>
              </a:ext>
            </a:extLst>
          </p:cNvPr>
          <p:cNvSpPr txBox="1"/>
          <p:nvPr/>
        </p:nvSpPr>
        <p:spPr>
          <a:xfrm>
            <a:off x="5891136" y="4671285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but</a:t>
            </a:r>
            <a:endParaRPr lang="sk-SK" sz="4800" b="1" dirty="0"/>
          </a:p>
        </p:txBody>
      </p:sp>
      <p:pic>
        <p:nvPicPr>
          <p:cNvPr id="4110" name="Picture 14" descr="VÃ½sledok vyhÄ¾adÃ¡vania obrÃ¡zkov pre dopyt sad coder">
            <a:extLst>
              <a:ext uri="{FF2B5EF4-FFF2-40B4-BE49-F238E27FC236}">
                <a16:creationId xmlns:a16="http://schemas.microsoft.com/office/drawing/2014/main" id="{1906C3FE-67EC-47A6-89E0-BC42EE0F6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894" y="4945762"/>
            <a:ext cx="3588637" cy="143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1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20EC41-514C-4B66-ACA0-E7A84B0D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No pins, no loops, no interrupts – only components</a:t>
            </a:r>
            <a:endParaRPr lang="en-US" noProof="0" dirty="0"/>
          </a:p>
        </p:txBody>
      </p:sp>
      <p:sp>
        <p:nvSpPr>
          <p:cNvPr id="6" name="AutoShape 6" descr="VÃ½sledok vyhÄ¾adÃ¡vania obrÃ¡zkov pre dopyt arduino ide">
            <a:extLst>
              <a:ext uri="{FF2B5EF4-FFF2-40B4-BE49-F238E27FC236}">
                <a16:creationId xmlns:a16="http://schemas.microsoft.com/office/drawing/2014/main" id="{E4AD0326-413A-40BF-BD6E-BBBAB56F0E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k-SK"/>
          </a:p>
        </p:txBody>
      </p:sp>
      <p:pic>
        <p:nvPicPr>
          <p:cNvPr id="5122" name="Picture 2" descr="VÃ½sledok vyhÄ¾adÃ¡vania obrÃ¡zkov pre dopyt arduino project">
            <a:extLst>
              <a:ext uri="{FF2B5EF4-FFF2-40B4-BE49-F238E27FC236}">
                <a16:creationId xmlns:a16="http://schemas.microsoft.com/office/drawing/2014/main" id="{1EA26163-E622-445F-A52D-9CB2AC16F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941533"/>
            <a:ext cx="6264696" cy="534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Rovná spojovacia šípka 7">
            <a:extLst>
              <a:ext uri="{FF2B5EF4-FFF2-40B4-BE49-F238E27FC236}">
                <a16:creationId xmlns:a16="http://schemas.microsoft.com/office/drawing/2014/main" id="{60C5F79D-4DE8-4CF9-8149-3CE5A8FC9679}"/>
              </a:ext>
            </a:extLst>
          </p:cNvPr>
          <p:cNvCxnSpPr>
            <a:cxnSpLocks/>
          </p:cNvCxnSpPr>
          <p:nvPr/>
        </p:nvCxnSpPr>
        <p:spPr>
          <a:xfrm flipH="1">
            <a:off x="5943600" y="2557005"/>
            <a:ext cx="1292610" cy="2959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ovná spojovacia šípka 20">
            <a:extLst>
              <a:ext uri="{FF2B5EF4-FFF2-40B4-BE49-F238E27FC236}">
                <a16:creationId xmlns:a16="http://schemas.microsoft.com/office/drawing/2014/main" id="{217C5778-D6D0-406A-8A12-18B626B0DDEF}"/>
              </a:ext>
            </a:extLst>
          </p:cNvPr>
          <p:cNvCxnSpPr>
            <a:cxnSpLocks/>
          </p:cNvCxnSpPr>
          <p:nvPr/>
        </p:nvCxnSpPr>
        <p:spPr>
          <a:xfrm flipH="1">
            <a:off x="4234818" y="2564638"/>
            <a:ext cx="3086546" cy="163956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ovná spojovacia šípka 22">
            <a:extLst>
              <a:ext uri="{FF2B5EF4-FFF2-40B4-BE49-F238E27FC236}">
                <a16:creationId xmlns:a16="http://schemas.microsoft.com/office/drawing/2014/main" id="{90CE676D-B053-463C-A1CF-AC4D09E79960}"/>
              </a:ext>
            </a:extLst>
          </p:cNvPr>
          <p:cNvCxnSpPr>
            <a:cxnSpLocks/>
          </p:cNvCxnSpPr>
          <p:nvPr/>
        </p:nvCxnSpPr>
        <p:spPr>
          <a:xfrm flipH="1">
            <a:off x="4400327" y="2564638"/>
            <a:ext cx="2847801" cy="9199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Rovná spojovacia šípka 25">
            <a:extLst>
              <a:ext uri="{FF2B5EF4-FFF2-40B4-BE49-F238E27FC236}">
                <a16:creationId xmlns:a16="http://schemas.microsoft.com/office/drawing/2014/main" id="{27B9A015-924D-4637-9770-A94E7BB58C43}"/>
              </a:ext>
            </a:extLst>
          </p:cNvPr>
          <p:cNvCxnSpPr>
            <a:cxnSpLocks/>
          </p:cNvCxnSpPr>
          <p:nvPr/>
        </p:nvCxnSpPr>
        <p:spPr>
          <a:xfrm flipH="1">
            <a:off x="2063552" y="2557004"/>
            <a:ext cx="5215235" cy="46761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dĺžnik 10">
            <a:extLst>
              <a:ext uri="{FF2B5EF4-FFF2-40B4-BE49-F238E27FC236}">
                <a16:creationId xmlns:a16="http://schemas.microsoft.com/office/drawing/2014/main" id="{B56B894E-BD97-4C81-8686-A160370268FC}"/>
              </a:ext>
            </a:extLst>
          </p:cNvPr>
          <p:cNvSpPr/>
          <p:nvPr/>
        </p:nvSpPr>
        <p:spPr>
          <a:xfrm>
            <a:off x="7236210" y="1208386"/>
            <a:ext cx="4346190" cy="19808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Device 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=</a:t>
            </a:r>
            <a:r>
              <a:rPr lang="en-US" sz="2200" b="1" dirty="0">
                <a:solidFill>
                  <a:schemeClr val="tx1"/>
                </a:solidFill>
              </a:rPr>
              <a:t> 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Component (of a Type)</a:t>
            </a:r>
          </a:p>
          <a:p>
            <a:pPr algn="ctr"/>
            <a:r>
              <a:rPr lang="en-US" sz="2200" dirty="0">
                <a:solidFill>
                  <a:schemeClr val="tx1"/>
                </a:solidFill>
              </a:rPr>
              <a:t>=</a:t>
            </a:r>
          </a:p>
          <a:p>
            <a:pPr algn="ctr"/>
            <a:r>
              <a:rPr lang="en-US" sz="2200" b="1" dirty="0">
                <a:solidFill>
                  <a:schemeClr val="tx1"/>
                </a:solidFill>
              </a:rPr>
              <a:t>(Properties + Events + Methods)</a:t>
            </a:r>
          </a:p>
        </p:txBody>
      </p:sp>
      <p:sp>
        <p:nvSpPr>
          <p:cNvPr id="22" name="BlokTextu 21">
            <a:extLst>
              <a:ext uri="{FF2B5EF4-FFF2-40B4-BE49-F238E27FC236}">
                <a16:creationId xmlns:a16="http://schemas.microsoft.com/office/drawing/2014/main" id="{6D36BE62-B4ED-4345-8DB0-639130C95EC2}"/>
              </a:ext>
            </a:extLst>
          </p:cNvPr>
          <p:cNvSpPr txBox="1"/>
          <p:nvPr/>
        </p:nvSpPr>
        <p:spPr>
          <a:xfrm>
            <a:off x="7536565" y="3499021"/>
            <a:ext cx="38315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ACP project </a:t>
            </a:r>
          </a:p>
          <a:p>
            <a:pPr algn="ctr"/>
            <a:r>
              <a:rPr lang="en-US" sz="3200" dirty="0"/>
              <a:t>=</a:t>
            </a:r>
            <a:r>
              <a:rPr lang="en-US" sz="3200" b="1" dirty="0"/>
              <a:t> </a:t>
            </a:r>
          </a:p>
          <a:p>
            <a:pPr algn="ctr"/>
            <a:r>
              <a:rPr lang="en-US" sz="3200" b="1" dirty="0"/>
              <a:t>Configuration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>
                <a:solidFill>
                  <a:srgbClr val="FF0000"/>
                </a:solidFill>
              </a:rPr>
              <a:t>+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b="1" dirty="0"/>
              <a:t>C/C++ event handlers</a:t>
            </a:r>
            <a:endParaRPr lang="sk-SK" sz="3200" b="1" dirty="0"/>
          </a:p>
        </p:txBody>
      </p:sp>
    </p:spTree>
    <p:extLst>
      <p:ext uri="{BB962C8B-B14F-4D97-AF65-F5344CB8AC3E}">
        <p14:creationId xmlns:p14="http://schemas.microsoft.com/office/powerpoint/2010/main" val="12494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20EC41-514C-4B66-ACA0-E7A84B0D4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ACP suite</a:t>
            </a:r>
            <a:endParaRPr lang="en-US" noProof="0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03CB3BE-6832-48EE-A3BC-BC4DF64B3369}"/>
              </a:ext>
            </a:extLst>
          </p:cNvPr>
          <p:cNvSpPr txBox="1">
            <a:spLocks/>
          </p:cNvSpPr>
          <p:nvPr/>
        </p:nvSpPr>
        <p:spPr>
          <a:xfrm>
            <a:off x="670560" y="1124744"/>
            <a:ext cx="11186080" cy="5099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Code generator </a:t>
            </a:r>
          </a:p>
          <a:p>
            <a:pPr lvl="1"/>
            <a:r>
              <a:rPr lang="en-US" sz="2800" dirty="0" smtClean="0"/>
              <a:t>compile</a:t>
            </a:r>
            <a:r>
              <a:rPr lang="sk-SK" sz="2800" dirty="0" smtClean="0"/>
              <a:t>s</a:t>
            </a:r>
            <a:r>
              <a:rPr lang="en-US" sz="2800" dirty="0" smtClean="0"/>
              <a:t> </a:t>
            </a:r>
            <a:r>
              <a:rPr lang="en-US" sz="2800" dirty="0"/>
              <a:t>ACP project and </a:t>
            </a:r>
            <a:r>
              <a:rPr lang="en-US" sz="2800" dirty="0" smtClean="0"/>
              <a:t>use</a:t>
            </a:r>
            <a:r>
              <a:rPr lang="sk-SK" sz="2800" dirty="0" smtClean="0"/>
              <a:t>s</a:t>
            </a:r>
            <a:r>
              <a:rPr lang="en-US" sz="2800" dirty="0" smtClean="0"/>
              <a:t> </a:t>
            </a:r>
            <a:r>
              <a:rPr lang="en-US" sz="2800" dirty="0"/>
              <a:t>the Arduino IDE to code handlers/deploy</a:t>
            </a:r>
          </a:p>
          <a:p>
            <a:pPr lvl="1"/>
            <a:r>
              <a:rPr lang="en-US" sz="2800" b="1" dirty="0"/>
              <a:t>lightweight</a:t>
            </a:r>
            <a:r>
              <a:rPr lang="en-US" sz="2800" dirty="0"/>
              <a:t> and </a:t>
            </a:r>
            <a:r>
              <a:rPr lang="en-US" sz="2800" b="1" dirty="0"/>
              <a:t>optimized</a:t>
            </a:r>
            <a:r>
              <a:rPr lang="en-US" sz="2800" dirty="0"/>
              <a:t> (generated) application core</a:t>
            </a:r>
            <a:r>
              <a:rPr lang="sk-SK" sz="2800" dirty="0"/>
              <a:t> </a:t>
            </a:r>
            <a:r>
              <a:rPr lang="en-US" sz="2800" dirty="0"/>
              <a:t>with simple API</a:t>
            </a:r>
          </a:p>
          <a:p>
            <a:pPr lvl="2"/>
            <a:r>
              <a:rPr lang="en-US" sz="2400" dirty="0"/>
              <a:t>verified in several IoT projects</a:t>
            </a:r>
            <a:endParaRPr lang="sk-SK" sz="2400" dirty="0"/>
          </a:p>
          <a:p>
            <a:r>
              <a:rPr lang="en-US" sz="3200" b="1" dirty="0">
                <a:solidFill>
                  <a:srgbClr val="FF0000"/>
                </a:solidFill>
              </a:rPr>
              <a:t>IDE  </a:t>
            </a:r>
            <a:r>
              <a:rPr lang="en-US" sz="3200" dirty="0"/>
              <a:t>- all in one</a:t>
            </a:r>
            <a:endParaRPr lang="en-US" sz="3200" b="1" dirty="0"/>
          </a:p>
          <a:p>
            <a:pPr lvl="1"/>
            <a:r>
              <a:rPr lang="en-US" sz="2800" dirty="0"/>
              <a:t>visual configuration (D&amp;D), </a:t>
            </a:r>
            <a:r>
              <a:rPr lang="en-US" sz="2800" b="1" dirty="0"/>
              <a:t>intelligent code editor</a:t>
            </a:r>
            <a:r>
              <a:rPr lang="en-US" sz="2800" dirty="0"/>
              <a:t>, deployment</a:t>
            </a:r>
          </a:p>
          <a:p>
            <a:pPr lvl="1"/>
            <a:r>
              <a:rPr lang="en-US" sz="2800" dirty="0"/>
              <a:t>simple but powerful – for beginners and advanced IoT creators</a:t>
            </a:r>
            <a:endParaRPr lang="en-US" sz="3000" b="1" dirty="0"/>
          </a:p>
          <a:p>
            <a:r>
              <a:rPr lang="en-US" sz="3000" b="1" dirty="0">
                <a:solidFill>
                  <a:srgbClr val="FF0000"/>
                </a:solidFill>
              </a:rPr>
              <a:t>Component library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/>
              <a:t>– </a:t>
            </a:r>
            <a:r>
              <a:rPr lang="sk-SK" sz="3000" dirty="0"/>
              <a:t>“</a:t>
            </a:r>
            <a:r>
              <a:rPr lang="sk-SK" sz="3000" dirty="0" err="1"/>
              <a:t>Maven</a:t>
            </a:r>
            <a:r>
              <a:rPr lang="sk-SK" sz="3000" dirty="0"/>
              <a:t> </a:t>
            </a:r>
            <a:r>
              <a:rPr lang="en-US" sz="3000" dirty="0"/>
              <a:t>for ACP</a:t>
            </a:r>
            <a:r>
              <a:rPr lang="sk-SK" sz="3000" dirty="0"/>
              <a:t>“</a:t>
            </a:r>
          </a:p>
          <a:p>
            <a:pPr lvl="1"/>
            <a:r>
              <a:rPr lang="en-US" sz="2800" dirty="0"/>
              <a:t>make your </a:t>
            </a:r>
            <a:r>
              <a:rPr lang="en-US" sz="2800" b="1" dirty="0"/>
              <a:t>own components</a:t>
            </a:r>
            <a:r>
              <a:rPr lang="en-US" sz="2800" dirty="0"/>
              <a:t>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sk-SK" sz="2800" dirty="0" err="1" smtClean="0"/>
              <a:t>only</a:t>
            </a:r>
            <a:r>
              <a:rPr lang="sk-SK" sz="2800" dirty="0" smtClean="0"/>
              <a:t> </a:t>
            </a:r>
            <a:r>
              <a:rPr lang="sk-SK" sz="2800" dirty="0" err="1"/>
              <a:t>file</a:t>
            </a:r>
            <a:r>
              <a:rPr lang="sk-SK" sz="2800" dirty="0"/>
              <a:t> </a:t>
            </a:r>
            <a:r>
              <a:rPr lang="sk-SK" sz="2800" dirty="0" err="1"/>
              <a:t>structure</a:t>
            </a:r>
            <a:r>
              <a:rPr lang="en-US" sz="2800" dirty="0"/>
              <a:t> +</a:t>
            </a:r>
            <a:r>
              <a:rPr lang="sk-SK" sz="2800" dirty="0"/>
              <a:t> </a:t>
            </a:r>
            <a:r>
              <a:rPr lang="sk-SK" sz="2800" dirty="0" err="1"/>
              <a:t>xml</a:t>
            </a:r>
            <a:r>
              <a:rPr lang="sk-SK" sz="2800" dirty="0"/>
              <a:t> </a:t>
            </a:r>
            <a:r>
              <a:rPr lang="sk-SK" sz="2800" dirty="0" err="1"/>
              <a:t>config</a:t>
            </a:r>
            <a:r>
              <a:rPr lang="sk-SK" sz="2800" dirty="0"/>
              <a:t> </a:t>
            </a:r>
            <a:r>
              <a:rPr lang="en-US" sz="2800" dirty="0"/>
              <a:t>+ C/C++ code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4" descr="GPLv3 Logo.svg">
            <a:extLst>
              <a:ext uri="{FF2B5EF4-FFF2-40B4-BE49-F238E27FC236}">
                <a16:creationId xmlns:a16="http://schemas.microsoft.com/office/drawing/2014/main" id="{C4FD9011-B337-4BA4-B039-1D8C7575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368" y="4869160"/>
            <a:ext cx="2276872" cy="113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2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ACP </a:t>
            </a:r>
            <a:r>
              <a:rPr lang="en-US" noProof="0" dirty="0" smtClean="0"/>
              <a:t>ID</a:t>
            </a:r>
            <a:r>
              <a:rPr lang="sk-SK" noProof="0" dirty="0" smtClean="0"/>
              <a:t>E</a:t>
            </a:r>
            <a:endParaRPr lang="en-US" noProof="0" dirty="0"/>
          </a:p>
        </p:txBody>
      </p:sp>
      <p:pic>
        <p:nvPicPr>
          <p:cNvPr id="5" name="0F89CA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k-SK" dirty="0" smtClean="0"/>
              <a:t>Technologies</a:t>
            </a:r>
            <a:endParaRPr lang="sk-SK" dirty="0"/>
          </a:p>
        </p:txBody>
      </p:sp>
      <p:pic>
        <p:nvPicPr>
          <p:cNvPr id="3074" name="Picture 2" descr="https://www.pcrevue.sk/files/photo/2016-06/15636/84584b/jav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9" r="25983"/>
          <a:stretch/>
        </p:blipFill>
        <p:spPr bwMode="auto">
          <a:xfrm>
            <a:off x="1667837" y="1301624"/>
            <a:ext cx="1080121" cy="138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lokTextu 5"/>
          <p:cNvSpPr txBox="1"/>
          <p:nvPr/>
        </p:nvSpPr>
        <p:spPr>
          <a:xfrm>
            <a:off x="1532648" y="2689728"/>
            <a:ext cx="13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smtClean="0">
                <a:solidFill>
                  <a:srgbClr val="0176B8"/>
                </a:solidFill>
              </a:rPr>
              <a:t>+ Java Swing</a:t>
            </a:r>
            <a:endParaRPr lang="sk-SK" dirty="0">
              <a:solidFill>
                <a:srgbClr val="0176B8"/>
              </a:solidFill>
            </a:endParaRPr>
          </a:p>
        </p:txBody>
      </p:sp>
      <p:pic>
        <p:nvPicPr>
          <p:cNvPr id="3076" name="Picture 4" descr="http://www.tektutor.org/wp-content/uploads/2016/08/mav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55" y="1988454"/>
            <a:ext cx="1455047" cy="50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bobbylight.github.io/RSyntaxTextArea/images/rst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625" y="1460782"/>
            <a:ext cx="1917540" cy="16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lokTextu 7"/>
          <p:cNvSpPr txBox="1"/>
          <p:nvPr/>
        </p:nvSpPr>
        <p:spPr>
          <a:xfrm>
            <a:off x="6015164" y="3157604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 smtClean="0"/>
              <a:t>RSyntaxTextArea</a:t>
            </a:r>
            <a:endParaRPr lang="sk-SK" dirty="0"/>
          </a:p>
        </p:txBody>
      </p:sp>
      <p:pic>
        <p:nvPicPr>
          <p:cNvPr id="3080" name="Picture 8" descr="https://images.g2crowd.com/uploads/product/image/large_detail/large_detail_1489713252/arduino-id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76" y="1460782"/>
            <a:ext cx="1294155" cy="122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BlokTextu 12"/>
          <p:cNvSpPr txBox="1"/>
          <p:nvPr/>
        </p:nvSpPr>
        <p:spPr>
          <a:xfrm>
            <a:off x="8859782" y="2788272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smtClean="0"/>
              <a:t>IDE &amp; </a:t>
            </a:r>
            <a:r>
              <a:rPr lang="sk-SK" dirty="0" err="1" smtClean="0"/>
              <a:t>Compiler</a:t>
            </a:r>
            <a:endParaRPr lang="sk-SK" dirty="0"/>
          </a:p>
        </p:txBody>
      </p:sp>
      <p:pic>
        <p:nvPicPr>
          <p:cNvPr id="9" name="Obrázo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24" y="3741146"/>
            <a:ext cx="1835498" cy="1512672"/>
          </a:xfrm>
          <a:prstGeom prst="rect">
            <a:avLst/>
          </a:prstGeom>
        </p:spPr>
      </p:pic>
      <p:sp>
        <p:nvSpPr>
          <p:cNvPr id="15" name="BlokTextu 14"/>
          <p:cNvSpPr txBox="1"/>
          <p:nvPr/>
        </p:nvSpPr>
        <p:spPr>
          <a:xfrm>
            <a:off x="1797617" y="5268425"/>
            <a:ext cx="166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 err="1" smtClean="0"/>
              <a:t>DockingFrames</a:t>
            </a:r>
            <a:endParaRPr lang="sk-SK" dirty="0"/>
          </a:p>
        </p:txBody>
      </p:sp>
      <p:pic>
        <p:nvPicPr>
          <p:cNvPr id="3082" name="Picture 10" descr="http://www2.cs.tum.edu/projects/cup/cup_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103" y="4392708"/>
            <a:ext cx="2292753" cy="7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dĺžnik 9"/>
          <p:cNvSpPr/>
          <p:nvPr/>
        </p:nvSpPr>
        <p:spPr>
          <a:xfrm>
            <a:off x="8904312" y="4333023"/>
            <a:ext cx="1728192" cy="1084283"/>
          </a:xfrm>
          <a:prstGeom prst="rect">
            <a:avLst/>
          </a:prstGeom>
          <a:solidFill>
            <a:srgbClr val="0176B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BlokTextu 10"/>
          <p:cNvSpPr txBox="1"/>
          <p:nvPr/>
        </p:nvSpPr>
        <p:spPr>
          <a:xfrm>
            <a:off x="9019176" y="4333023"/>
            <a:ext cx="1072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3600" dirty="0" err="1" smtClean="0">
                <a:solidFill>
                  <a:schemeClr val="bg1"/>
                </a:solidFill>
              </a:rPr>
              <a:t>JFlex</a:t>
            </a:r>
            <a:endParaRPr lang="sk-S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1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Abstract syntax tree</a:t>
            </a:r>
            <a:endParaRPr lang="en-US" noProof="0" dirty="0"/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96" y="980728"/>
            <a:ext cx="8712968" cy="5318541"/>
          </a:xfrm>
          <a:prstGeom prst="rect">
            <a:avLst/>
          </a:prstGeom>
        </p:spPr>
      </p:pic>
      <p:sp>
        <p:nvSpPr>
          <p:cNvPr id="7" name="Obdĺžnik 6"/>
          <p:cNvSpPr/>
          <p:nvPr/>
        </p:nvSpPr>
        <p:spPr>
          <a:xfrm>
            <a:off x="6096000" y="1556792"/>
            <a:ext cx="2664296" cy="3744416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bdĺžnik 4"/>
          <p:cNvSpPr/>
          <p:nvPr/>
        </p:nvSpPr>
        <p:spPr>
          <a:xfrm flipH="1">
            <a:off x="9552384" y="4005064"/>
            <a:ext cx="930580" cy="1008112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66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ív balík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esklé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4873beb7-5857-4685-be1f-d57550cc96cc" xsi:nil="true"/>
    <ApprovalStatus xmlns="4873beb7-5857-4685-be1f-d57550cc96cc">InProgress</ApprovalStatus>
    <DirectSourceMarket xmlns="4873beb7-5857-4685-be1f-d57550cc96cc" xsi:nil="true"/>
    <PrimaryImageGen xmlns="4873beb7-5857-4685-be1f-d57550cc96cc">true</PrimaryImageGen>
    <ThumbnailAssetId xmlns="4873beb7-5857-4685-be1f-d57550cc96cc" xsi:nil="true"/>
    <NumericId xmlns="4873beb7-5857-4685-be1f-d57550cc96cc">-1</NumericId>
    <TPFriendlyName xmlns="4873beb7-5857-4685-be1f-d57550cc96cc">Staff training presentation</TPFriendlyName>
    <BusinessGroup xmlns="4873beb7-5857-4685-be1f-d57550cc96cc" xsi:nil="true"/>
    <APEditor xmlns="4873beb7-5857-4685-be1f-d57550cc96cc">
      <UserInfo>
        <DisplayName>REDMOND\v-luannv</DisplayName>
        <AccountId>92</AccountId>
        <AccountType/>
      </UserInfo>
    </APEditor>
    <SourceTitle xmlns="4873beb7-5857-4685-be1f-d57550cc96cc">Staff training presentation</SourceTitle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PublishStatusLookup xmlns="4873beb7-5857-4685-be1f-d57550cc96cc">
      <Value>264800</Value>
      <Value>1317039</Value>
    </PublishStatusLookup>
    <MachineTranslated xmlns="4873beb7-5857-4685-be1f-d57550cc96cc">false</MachineTranslated>
    <OriginalSourceMarket xmlns="4873beb7-5857-4685-be1f-d57550cc96cc" xsi:nil="true"/>
    <TPInstallLocation xmlns="4873beb7-5857-4685-be1f-d57550cc96cc">{My Templates}</TPInstallLocation>
    <APDescription xmlns="4873beb7-5857-4685-be1f-d57550cc96cc" xsi:nil="true"/>
    <ContentItem xmlns="4873beb7-5857-4685-be1f-d57550cc96cc" xsi:nil="true"/>
    <ClipArtFilename xmlns="4873beb7-5857-4685-be1f-d57550cc96cc" xsi:nil="true"/>
    <APAuthor xmlns="4873beb7-5857-4685-be1f-d57550cc96cc">
      <UserInfo>
        <DisplayName>REDMOND\cynvey</DisplayName>
        <AccountId>191</AccountId>
        <AccountType/>
      </UserInfo>
    </APAuthor>
    <TPAppVersion xmlns="4873beb7-5857-4685-be1f-d57550cc96cc">11</TPAppVersion>
    <TPCommandLine xmlns="4873beb7-5857-4685-be1f-d57550cc96cc">{PP} /n {FilePath}</TPCommandLine>
    <PublishTargets xmlns="4873beb7-5857-4685-be1f-d57550cc96cc">OfficeOnline</PublishTargets>
    <TPLaunchHelpLinkType xmlns="4873beb7-5857-4685-be1f-d57550cc96cc">Template</TPLaunchHelpLinkType>
    <TimesCloned xmlns="4873beb7-5857-4685-be1f-d57550cc96cc" xsi:nil="true"/>
    <EditorialStatus xmlns="4873beb7-5857-4685-be1f-d57550cc96cc" xsi:nil="true"/>
    <LastModifiedDateTime xmlns="4873beb7-5857-4685-be1f-d57550cc96cc" xsi:nil="true"/>
    <Provider xmlns="4873beb7-5857-4685-be1f-d57550cc96cc">EY006220130</Provider>
    <AcquiredFrom xmlns="4873beb7-5857-4685-be1f-d57550cc96cc" xsi:nil="true"/>
    <AssetStart xmlns="4873beb7-5857-4685-be1f-d57550cc96cc">2009-05-30T20:43:57+00:00</AssetStart>
    <LastHandOff xmlns="4873beb7-5857-4685-be1f-d57550cc96cc" xsi:nil="true"/>
    <ArtSampleDocs xmlns="4873beb7-5857-4685-be1f-d57550cc96cc" xsi:nil="true"/>
    <TPClientViewer xmlns="4873beb7-5857-4685-be1f-d57550cc96cc">Microsoft Office PowerPoint</TPClientViewer>
    <UACurrentWords xmlns="4873beb7-5857-4685-be1f-d57550cc96cc">0</UACurrentWords>
    <UALocRecommendation xmlns="4873beb7-5857-4685-be1f-d57550cc96cc">Localize</UALocRecommendation>
    <IsDeleted xmlns="4873beb7-5857-4685-be1f-d57550cc96cc">false</IsDeleted>
    <UANotes xmlns="4873beb7-5857-4685-be1f-d57550cc96cc">online onlyFedEx</UANotes>
    <TemplateStatus xmlns="4873beb7-5857-4685-be1f-d57550cc96cc">Complete</TemplateStatus>
    <ShowIn xmlns="4873beb7-5857-4685-be1f-d57550cc96cc" xsi:nil="true"/>
    <CSXHash xmlns="4873beb7-5857-4685-be1f-d57550cc96cc" xsi:nil="true"/>
    <VoteCount xmlns="4873beb7-5857-4685-be1f-d57550cc96cc" xsi:nil="true"/>
    <AssetExpire xmlns="4873beb7-5857-4685-be1f-d57550cc96cc">2100-01-01T00:00:00+00:00</AssetExpire>
    <CSXSubmissionMarket xmlns="4873beb7-5857-4685-be1f-d57550cc96cc" xsi:nil="true"/>
    <DSATActionTaken xmlns="4873beb7-5857-4685-be1f-d57550cc96cc" xsi:nil="true"/>
    <TPExecutable xmlns="4873beb7-5857-4685-be1f-d57550cc96cc" xsi:nil="true"/>
    <SubmitterId xmlns="4873beb7-5857-4685-be1f-d57550cc96cc" xsi:nil="true"/>
    <AssetType xmlns="4873beb7-5857-4685-be1f-d57550cc96cc">TP</AssetType>
    <CSXSubmissionDate xmlns="4873beb7-5857-4685-be1f-d57550cc96cc" xsi:nil="true"/>
    <CSXUpdate xmlns="4873beb7-5857-4685-be1f-d57550cc96cc">false</CSXUpdate>
    <ApprovalLog xmlns="4873beb7-5857-4685-be1f-d57550cc96cc" xsi:nil="true"/>
    <BugNumber xmlns="4873beb7-5857-4685-be1f-d57550cc96cc" xsi:nil="true"/>
    <Milestone xmlns="4873beb7-5857-4685-be1f-d57550cc96cc" xsi:nil="true"/>
    <OriginAsset xmlns="4873beb7-5857-4685-be1f-d57550cc96cc" xsi:nil="true"/>
    <TPComponent xmlns="4873beb7-5857-4685-be1f-d57550cc96cc">PPTFiles</TPComponent>
    <AssetId xmlns="4873beb7-5857-4685-be1f-d57550cc96cc">TP010167128</AssetId>
    <TPApplication xmlns="4873beb7-5857-4685-be1f-d57550cc96cc">PowerPoint</TPApplication>
    <TPLaunchHelpLink xmlns="4873beb7-5857-4685-be1f-d57550cc96cc" xsi:nil="true"/>
    <IntlLocPriority xmlns="4873beb7-5857-4685-be1f-d57550cc96cc" xsi:nil="true"/>
    <CrawlForDependencies xmlns="4873beb7-5857-4685-be1f-d57550cc96cc">false</CrawlForDependencies>
    <IntlLangReviewer xmlns="4873beb7-5857-4685-be1f-d57550cc96cc" xsi:nil="true"/>
    <HandoffToMSDN xmlns="4873beb7-5857-4685-be1f-d57550cc96cc" xsi:nil="true"/>
    <PlannedPubDate xmlns="4873beb7-5857-4685-be1f-d57550cc96cc" xsi:nil="true"/>
    <TrustLevel xmlns="4873beb7-5857-4685-be1f-d57550cc96cc">1 Microsoft Managed Content</TrustLevel>
    <IsSearchable xmlns="4873beb7-5857-4685-be1f-d57550cc96cc">false</IsSearchable>
    <TPNamespace xmlns="4873beb7-5857-4685-be1f-d57550cc96cc">POWERPNT</TPNamespace>
    <Markets xmlns="4873beb7-5857-4685-be1f-d57550cc96cc"/>
    <IntlLangReview xmlns="4873beb7-5857-4685-be1f-d57550cc96cc" xsi:nil="true"/>
    <UAProjectedTotalWords xmlns="4873beb7-5857-4685-be1f-d57550cc96cc" xsi:nil="true"/>
    <OutputCachingOn xmlns="4873beb7-5857-4685-be1f-d57550cc96cc">false</OutputCachingOn>
    <AverageRating xmlns="4873beb7-5857-4685-be1f-d57550cc96cc" xsi:nil="true"/>
    <LastPublishResultLookup xmlns="4873beb7-5857-4685-be1f-d57550cc96cc" xsi:nil="true"/>
    <PolicheckWords xmlns="4873beb7-5857-4685-be1f-d57550cc96cc" xsi:nil="true"/>
    <FriendlyTitle xmlns="4873beb7-5857-4685-be1f-d57550cc96cc" xsi:nil="true"/>
    <Manager xmlns="4873beb7-5857-4685-be1f-d57550cc96cc" xsi:nil="true"/>
    <EditorialTags xmlns="4873beb7-5857-4685-be1f-d57550cc96cc" xsi:nil="true"/>
    <LegacyData xmlns="4873beb7-5857-4685-be1f-d57550cc96cc" xsi:nil="true"/>
    <Downloads xmlns="4873beb7-5857-4685-be1f-d57550cc96cc">0</Downloads>
    <Providers xmlns="4873beb7-5857-4685-be1f-d57550cc96cc" xsi:nil="true"/>
    <TemplateTemplateType xmlns="4873beb7-5857-4685-be1f-d57550cc96cc">PowerPoint 2003 Default</TemplateTemplateType>
    <OOCacheId xmlns="4873beb7-5857-4685-be1f-d57550cc96cc" xsi:nil="true"/>
    <BlockPublish xmlns="4873beb7-5857-4685-be1f-d57550cc96cc" xsi:nil="true"/>
    <CampaignTagsTaxHTField0 xmlns="4873beb7-5857-4685-be1f-d57550cc96cc">
      <Terms xmlns="http://schemas.microsoft.com/office/infopath/2007/PartnerControls"/>
    </CampaignTagsTaxHTField0>
    <LocLastLocAttemptVersionLookup xmlns="4873beb7-5857-4685-be1f-d57550cc96cc">116885</LocLastLocAttemptVersionLookup>
    <LocLastLocAttemptVersionTypeLookup xmlns="4873beb7-5857-4685-be1f-d57550cc96cc" xsi:nil="true"/>
    <LocOverallPreviewStatusLookup xmlns="4873beb7-5857-4685-be1f-d57550cc96cc" xsi:nil="true"/>
    <LocOverallPublishStatusLookup xmlns="4873beb7-5857-4685-be1f-d57550cc96cc" xsi:nil="true"/>
    <TaxCatchAll xmlns="4873beb7-5857-4685-be1f-d57550cc96cc"/>
    <LocNewPublishedVersionLookup xmlns="4873beb7-5857-4685-be1f-d57550cc96cc" xsi:nil="true"/>
    <LocPublishedDependentAssetsLookup xmlns="4873beb7-5857-4685-be1f-d57550cc96cc" xsi:nil="true"/>
    <LocComments xmlns="4873beb7-5857-4685-be1f-d57550cc96cc" xsi:nil="true"/>
    <LocProcessedForMarketsLookup xmlns="4873beb7-5857-4685-be1f-d57550cc96cc" xsi:nil="true"/>
    <LocRecommendedHandoff xmlns="4873beb7-5857-4685-be1f-d57550cc96cc" xsi:nil="true"/>
    <LocManualTestRequired xmlns="4873beb7-5857-4685-be1f-d57550cc96cc" xsi:nil="true"/>
    <LocProcessedForHandoffsLookup xmlns="4873beb7-5857-4685-be1f-d57550cc96cc" xsi:nil="true"/>
    <LocOverallHandbackStatusLookup xmlns="4873beb7-5857-4685-be1f-d57550cc96cc" xsi:nil="true"/>
    <LocalizationTagsTaxHTField0 xmlns="4873beb7-5857-4685-be1f-d57550cc96cc">
      <Terms xmlns="http://schemas.microsoft.com/office/infopath/2007/PartnerControls"/>
    </LocalizationTagsTaxHTField0>
    <FeatureTagsTaxHTField0 xmlns="4873beb7-5857-4685-be1f-d57550cc96cc">
      <Terms xmlns="http://schemas.microsoft.com/office/infopath/2007/PartnerControls"/>
    </FeatureTagsTaxHTField0>
    <LocOverallLocStatusLookup xmlns="4873beb7-5857-4685-be1f-d57550cc96cc" xsi:nil="true"/>
    <LocPublishedLinkedAssetsLookup xmlns="4873beb7-5857-4685-be1f-d57550cc96cc" xsi:nil="true"/>
    <InternalTagsTaxHTField0 xmlns="4873beb7-5857-4685-be1f-d57550cc96cc">
      <Terms xmlns="http://schemas.microsoft.com/office/infopath/2007/PartnerControls"/>
    </InternalTagsTaxHTField0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C7D299-2CAB-46D2-9D27-21E1A60B59DD}">
  <ds:schemaRefs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4873beb7-5857-4685-be1f-d57550cc96cc"/>
    <ds:schemaRef ds:uri="http://purl.org/dc/elements/1.1/"/>
    <ds:schemaRef ds:uri="http://purl.org/dc/dcmitype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03C36621-6C65-4A61-A938-FD74A2B05B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BA9694-26DF-45B8-BF2C-F755491EF2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422</Words>
  <Application>Microsoft Office PowerPoint</Application>
  <PresentationFormat>Širokouhlá</PresentationFormat>
  <Paragraphs>138</Paragraphs>
  <Slides>16</Slides>
  <Notes>1</Notes>
  <HiddenSlides>0</HiddenSlides>
  <MMClips>1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Courier New</vt:lpstr>
      <vt:lpstr>SFMono-Regular</vt:lpstr>
      <vt:lpstr>Motív balíka Office</vt:lpstr>
      <vt:lpstr>Arduino Component Programmer</vt:lpstr>
      <vt:lpstr>Why smarter microcontrollers?</vt:lpstr>
      <vt:lpstr>Complex code? No problem in 2018</vt:lpstr>
      <vt:lpstr>Trade-offs</vt:lpstr>
      <vt:lpstr>No pins, no loops, no interrupts – only components</vt:lpstr>
      <vt:lpstr>ACP suite</vt:lpstr>
      <vt:lpstr>ACP IDE</vt:lpstr>
      <vt:lpstr>Technologies</vt:lpstr>
      <vt:lpstr>Abstract syntax tree</vt:lpstr>
      <vt:lpstr>Abstract syntax tree</vt:lpstr>
      <vt:lpstr>Not just a tree - Metadata</vt:lpstr>
      <vt:lpstr>Benefits of AST</vt:lpstr>
      <vt:lpstr>Deployment – inter-process communication</vt:lpstr>
      <vt:lpstr>New component in the library - RC 433 MHz</vt:lpstr>
      <vt:lpstr>Prezentácia programu PowerPoint</vt:lpstr>
      <vt:lpstr>Similar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2018-01-28T14:32:48Z</dcterms:created>
  <dcterms:modified xsi:type="dcterms:W3CDTF">2018-04-17T19:27:11Z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mageGenCounter">
    <vt:lpwstr>0</vt:lpwstr>
  </property>
  <property fmtid="{D5CDD505-2E9C-101B-9397-08002B2CF9AE}" pid="4" name="ViolationReportStatus">
    <vt:lpwstr>None</vt:lpwstr>
  </property>
  <property fmtid="{D5CDD505-2E9C-101B-9397-08002B2CF9AE}" pid="5" name="ImageGenStatus">
    <vt:lpwstr>0</vt:lpwstr>
  </property>
  <property fmtid="{D5CDD505-2E9C-101B-9397-08002B2CF9AE}" pid="6" name="PolicheckStatus">
    <vt:lpwstr>0</vt:lpwstr>
  </property>
  <property fmtid="{D5CDD505-2E9C-101B-9397-08002B2CF9AE}" pid="7" name="Applications">
    <vt:lpwstr>65;#zpp120;#419;#zpp140;#79;#tpl120</vt:lpwstr>
  </property>
  <property fmtid="{D5CDD505-2E9C-101B-9397-08002B2CF9AE}" pid="8" name="PolicheckCounter">
    <vt:lpwstr>0</vt:lpwstr>
  </property>
  <property fmtid="{D5CDD505-2E9C-101B-9397-08002B2CF9AE}" pid="9" name="APTrustLevel">
    <vt:r8>1</vt:r8>
  </property>
</Properties>
</file>